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6" r:id="rId2"/>
    <p:sldId id="292" r:id="rId3"/>
    <p:sldId id="602" r:id="rId4"/>
    <p:sldId id="267" r:id="rId5"/>
    <p:sldId id="262" r:id="rId6"/>
    <p:sldId id="606" r:id="rId7"/>
    <p:sldId id="607" r:id="rId8"/>
    <p:sldId id="293" r:id="rId9"/>
    <p:sldId id="295" r:id="rId10"/>
    <p:sldId id="608" r:id="rId11"/>
    <p:sldId id="601" r:id="rId12"/>
    <p:sldId id="591" r:id="rId13"/>
    <p:sldId id="622" r:id="rId14"/>
    <p:sldId id="623" r:id="rId15"/>
    <p:sldId id="624" r:id="rId16"/>
    <p:sldId id="297" r:id="rId17"/>
    <p:sldId id="625" r:id="rId18"/>
    <p:sldId id="258" r:id="rId19"/>
    <p:sldId id="259" r:id="rId20"/>
    <p:sldId id="626" r:id="rId21"/>
    <p:sldId id="627" r:id="rId22"/>
    <p:sldId id="274" r:id="rId23"/>
    <p:sldId id="272" r:id="rId24"/>
    <p:sldId id="273" r:id="rId25"/>
    <p:sldId id="594" r:id="rId26"/>
    <p:sldId id="281" r:id="rId27"/>
    <p:sldId id="308" r:id="rId28"/>
    <p:sldId id="312" r:id="rId29"/>
    <p:sldId id="309" r:id="rId30"/>
    <p:sldId id="266" r:id="rId31"/>
    <p:sldId id="265" r:id="rId32"/>
    <p:sldId id="619" r:id="rId33"/>
    <p:sldId id="620" r:id="rId34"/>
    <p:sldId id="618" r:id="rId35"/>
    <p:sldId id="615" r:id="rId36"/>
    <p:sldId id="593" r:id="rId37"/>
    <p:sldId id="263" r:id="rId38"/>
    <p:sldId id="604" r:id="rId39"/>
    <p:sldId id="260" r:id="rId40"/>
    <p:sldId id="264" r:id="rId41"/>
    <p:sldId id="605"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9A0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70" autoAdjust="0"/>
    <p:restoredTop sz="77959" autoAdjust="0"/>
  </p:normalViewPr>
  <p:slideViewPr>
    <p:cSldViewPr snapToGrid="0" snapToObjects="1">
      <p:cViewPr varScale="1">
        <p:scale>
          <a:sx n="98" d="100"/>
          <a:sy n="98" d="100"/>
        </p:scale>
        <p:origin x="1480" y="19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_rels/data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 Id="rId4" Type="http://schemas.openxmlformats.org/officeDocument/2006/relationships/image" Target="../media/image6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 Id="rId4" Type="http://schemas.openxmlformats.org/officeDocument/2006/relationships/image" Target="../media/image6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107D48-67BD-7741-AEAD-310035CED118}" type="doc">
      <dgm:prSet loTypeId="urn:microsoft.com/office/officeart/2005/8/layout/radial5" loCatId="" qsTypeId="urn:microsoft.com/office/officeart/2005/8/quickstyle/simple1" qsCatId="simple" csTypeId="urn:microsoft.com/office/officeart/2005/8/colors/accent1_2" csCatId="accent1" phldr="1"/>
      <dgm:spPr/>
      <dgm:t>
        <a:bodyPr/>
        <a:lstStyle/>
        <a:p>
          <a:endParaRPr lang="en-US"/>
        </a:p>
      </dgm:t>
    </dgm:pt>
    <dgm:pt modelId="{1B4D7108-FD31-5749-B025-A65C627EEDE1}">
      <dgm:prSet phldrT="[Text]"/>
      <dgm:spPr/>
      <dgm:t>
        <a:bodyPr/>
        <a:lstStyle/>
        <a:p>
          <a:r>
            <a:rPr lang="en-US" dirty="0"/>
            <a:t>Me</a:t>
          </a:r>
        </a:p>
      </dgm:t>
    </dgm:pt>
    <dgm:pt modelId="{4D4B5E80-CAFA-BE4B-90E1-D47B30CCAF48}" type="parTrans" cxnId="{4DA8429E-6C74-C748-9658-4D9D6BB6BE77}">
      <dgm:prSet/>
      <dgm:spPr/>
      <dgm:t>
        <a:bodyPr/>
        <a:lstStyle/>
        <a:p>
          <a:endParaRPr lang="en-US"/>
        </a:p>
      </dgm:t>
    </dgm:pt>
    <dgm:pt modelId="{D081EDC8-2F63-3B48-8669-C1ADB6B88B42}" type="sibTrans" cxnId="{4DA8429E-6C74-C748-9658-4D9D6BB6BE77}">
      <dgm:prSet/>
      <dgm:spPr/>
      <dgm:t>
        <a:bodyPr/>
        <a:lstStyle/>
        <a:p>
          <a:endParaRPr lang="en-US"/>
        </a:p>
      </dgm:t>
    </dgm:pt>
    <dgm:pt modelId="{601994C9-DAEF-8846-BBA6-4AA5F241CB64}">
      <dgm:prSet phldrT="[Text]" phldr="1"/>
      <dgm:spPr/>
      <dgm:t>
        <a:bodyPr/>
        <a:lstStyle/>
        <a:p>
          <a:endParaRPr lang="en-US" dirty="0"/>
        </a:p>
      </dgm:t>
    </dgm:pt>
    <dgm:pt modelId="{1CB676B1-9202-F249-8EB9-A4F115FFB5A7}" type="parTrans" cxnId="{C4F97780-085F-1B4A-BED5-8AF84BD4EDF6}">
      <dgm:prSet/>
      <dgm:spPr/>
      <dgm:t>
        <a:bodyPr/>
        <a:lstStyle/>
        <a:p>
          <a:endParaRPr lang="en-US"/>
        </a:p>
      </dgm:t>
    </dgm:pt>
    <dgm:pt modelId="{5E8B1B8E-5290-3F46-8348-108A290ED6E4}" type="sibTrans" cxnId="{C4F97780-085F-1B4A-BED5-8AF84BD4EDF6}">
      <dgm:prSet/>
      <dgm:spPr/>
      <dgm:t>
        <a:bodyPr/>
        <a:lstStyle/>
        <a:p>
          <a:endParaRPr lang="en-US"/>
        </a:p>
      </dgm:t>
    </dgm:pt>
    <dgm:pt modelId="{BE7B48AB-8E01-9C4A-9C54-407FB4C5AF51}">
      <dgm:prSet phldrT="[Text]"/>
      <dgm:spPr/>
      <dgm:t>
        <a:bodyPr/>
        <a:lstStyle/>
        <a:p>
          <a:endParaRPr lang="en-US" dirty="0"/>
        </a:p>
      </dgm:t>
    </dgm:pt>
    <dgm:pt modelId="{4DBA90CE-D88A-6749-8B42-E9898D743739}" type="parTrans" cxnId="{D756802D-9D90-0941-A8EF-72EF4AEEC014}">
      <dgm:prSet/>
      <dgm:spPr/>
      <dgm:t>
        <a:bodyPr/>
        <a:lstStyle/>
        <a:p>
          <a:endParaRPr lang="en-US"/>
        </a:p>
      </dgm:t>
    </dgm:pt>
    <dgm:pt modelId="{656CE475-B30C-F441-8B1B-28CA722A36B8}" type="sibTrans" cxnId="{D756802D-9D90-0941-A8EF-72EF4AEEC014}">
      <dgm:prSet/>
      <dgm:spPr/>
      <dgm:t>
        <a:bodyPr/>
        <a:lstStyle/>
        <a:p>
          <a:endParaRPr lang="en-US"/>
        </a:p>
      </dgm:t>
    </dgm:pt>
    <dgm:pt modelId="{B276ACE3-B212-F549-81A3-900E5539BC60}">
      <dgm:prSet phldrT="[Text]"/>
      <dgm:spPr/>
      <dgm:t>
        <a:bodyPr/>
        <a:lstStyle/>
        <a:p>
          <a:endParaRPr lang="en-US" dirty="0"/>
        </a:p>
      </dgm:t>
    </dgm:pt>
    <dgm:pt modelId="{6A247228-9BBF-9A4A-8008-112E6D6E7AB1}" type="parTrans" cxnId="{AD754AF8-8F44-5846-8A5E-364151E7858A}">
      <dgm:prSet/>
      <dgm:spPr/>
      <dgm:t>
        <a:bodyPr/>
        <a:lstStyle/>
        <a:p>
          <a:endParaRPr lang="en-US"/>
        </a:p>
      </dgm:t>
    </dgm:pt>
    <dgm:pt modelId="{2078F781-6C99-5549-B53E-4B789BA5FD66}" type="sibTrans" cxnId="{AD754AF8-8F44-5846-8A5E-364151E7858A}">
      <dgm:prSet/>
      <dgm:spPr/>
      <dgm:t>
        <a:bodyPr/>
        <a:lstStyle/>
        <a:p>
          <a:endParaRPr lang="en-US"/>
        </a:p>
      </dgm:t>
    </dgm:pt>
    <dgm:pt modelId="{9D33AF63-B9BE-EC47-A38F-D20F00A8FD6E}">
      <dgm:prSet phldrT="[Text]"/>
      <dgm:spPr/>
      <dgm:t>
        <a:bodyPr/>
        <a:lstStyle/>
        <a:p>
          <a:endParaRPr lang="en-US" dirty="0"/>
        </a:p>
      </dgm:t>
    </dgm:pt>
    <dgm:pt modelId="{09358F79-0A28-4540-A29E-BC3136CC26CC}" type="parTrans" cxnId="{6F14E3C9-D2B7-914E-93DA-FDF4FC0C5950}">
      <dgm:prSet/>
      <dgm:spPr/>
      <dgm:t>
        <a:bodyPr/>
        <a:lstStyle/>
        <a:p>
          <a:endParaRPr lang="en-US"/>
        </a:p>
      </dgm:t>
    </dgm:pt>
    <dgm:pt modelId="{885C6DE2-162C-384A-8414-2C750604401D}" type="sibTrans" cxnId="{6F14E3C9-D2B7-914E-93DA-FDF4FC0C5950}">
      <dgm:prSet/>
      <dgm:spPr/>
      <dgm:t>
        <a:bodyPr/>
        <a:lstStyle/>
        <a:p>
          <a:endParaRPr lang="en-US"/>
        </a:p>
      </dgm:t>
    </dgm:pt>
    <dgm:pt modelId="{66FE2C4F-34AA-8044-8CB1-53C708A9BF3B}">
      <dgm:prSet phldrT="[Text]"/>
      <dgm:spPr/>
      <dgm:t>
        <a:bodyPr/>
        <a:lstStyle/>
        <a:p>
          <a:r>
            <a:rPr lang="en-US" dirty="0"/>
            <a:t>Sequencing lab</a:t>
          </a:r>
        </a:p>
      </dgm:t>
    </dgm:pt>
    <dgm:pt modelId="{AAC9C9B7-0971-2A42-8B8D-F68250454188}" type="parTrans" cxnId="{B5AC5A72-6FC6-7E43-AC37-F9AF1D4EC81F}">
      <dgm:prSet/>
      <dgm:spPr/>
      <dgm:t>
        <a:bodyPr/>
        <a:lstStyle/>
        <a:p>
          <a:endParaRPr lang="en-US"/>
        </a:p>
      </dgm:t>
    </dgm:pt>
    <dgm:pt modelId="{EF2B2931-ACD6-CD40-A11C-83885FF11A61}" type="sibTrans" cxnId="{B5AC5A72-6FC6-7E43-AC37-F9AF1D4EC81F}">
      <dgm:prSet/>
      <dgm:spPr/>
      <dgm:t>
        <a:bodyPr/>
        <a:lstStyle/>
        <a:p>
          <a:endParaRPr lang="en-US"/>
        </a:p>
      </dgm:t>
    </dgm:pt>
    <dgm:pt modelId="{958323CC-A9BE-A34B-8B5D-D39A3B28A051}">
      <dgm:prSet phldrT="[Text]"/>
      <dgm:spPr/>
      <dgm:t>
        <a:bodyPr/>
        <a:lstStyle/>
        <a:p>
          <a:r>
            <a:rPr lang="en-US" dirty="0"/>
            <a:t>Software Developers</a:t>
          </a:r>
        </a:p>
      </dgm:t>
    </dgm:pt>
    <dgm:pt modelId="{AD9B3972-138E-0E45-8D42-FD90DB582084}" type="parTrans" cxnId="{77607D3A-0EE7-0644-A933-49A4F2604710}">
      <dgm:prSet/>
      <dgm:spPr/>
      <dgm:t>
        <a:bodyPr/>
        <a:lstStyle/>
        <a:p>
          <a:endParaRPr lang="en-US"/>
        </a:p>
      </dgm:t>
    </dgm:pt>
    <dgm:pt modelId="{1B2D4419-A1F1-4F48-B1DE-3616E6807563}" type="sibTrans" cxnId="{77607D3A-0EE7-0644-A933-49A4F2604710}">
      <dgm:prSet/>
      <dgm:spPr/>
      <dgm:t>
        <a:bodyPr/>
        <a:lstStyle/>
        <a:p>
          <a:endParaRPr lang="en-US"/>
        </a:p>
      </dgm:t>
    </dgm:pt>
    <dgm:pt modelId="{0BD394B5-4167-ED46-80F3-28591D110372}">
      <dgm:prSet phldrT="[Text]"/>
      <dgm:spPr/>
      <dgm:t>
        <a:bodyPr/>
        <a:lstStyle/>
        <a:p>
          <a:r>
            <a:rPr lang="en-US" dirty="0"/>
            <a:t>Genomic Analyst</a:t>
          </a:r>
        </a:p>
      </dgm:t>
    </dgm:pt>
    <dgm:pt modelId="{F52E1BE0-5089-DD40-A971-D7B752B12F87}" type="parTrans" cxnId="{BCC4435E-6044-0F4C-8835-55B6E3F6DE93}">
      <dgm:prSet/>
      <dgm:spPr/>
      <dgm:t>
        <a:bodyPr/>
        <a:lstStyle/>
        <a:p>
          <a:endParaRPr lang="en-US"/>
        </a:p>
      </dgm:t>
    </dgm:pt>
    <dgm:pt modelId="{87480BB0-9321-604E-9054-D6C62CB0E099}" type="sibTrans" cxnId="{BCC4435E-6044-0F4C-8835-55B6E3F6DE93}">
      <dgm:prSet/>
      <dgm:spPr/>
      <dgm:t>
        <a:bodyPr/>
        <a:lstStyle/>
        <a:p>
          <a:endParaRPr lang="en-US"/>
        </a:p>
      </dgm:t>
    </dgm:pt>
    <dgm:pt modelId="{671AF1D5-7ACD-A64D-94B4-F53407F31018}" type="pres">
      <dgm:prSet presAssocID="{9F107D48-67BD-7741-AEAD-310035CED118}" presName="Name0" presStyleCnt="0">
        <dgm:presLayoutVars>
          <dgm:chMax val="1"/>
          <dgm:dir/>
          <dgm:animLvl val="ctr"/>
          <dgm:resizeHandles val="exact"/>
        </dgm:presLayoutVars>
      </dgm:prSet>
      <dgm:spPr/>
    </dgm:pt>
    <dgm:pt modelId="{27303119-B1E6-2B40-B2CF-2B58FFC3908D}" type="pres">
      <dgm:prSet presAssocID="{1B4D7108-FD31-5749-B025-A65C627EEDE1}" presName="centerShape" presStyleLbl="node0" presStyleIdx="0" presStyleCnt="1" custLinFactNeighborX="265"/>
      <dgm:spPr/>
    </dgm:pt>
    <dgm:pt modelId="{109F5ED8-E017-9A4C-8FAA-F87481E33AF4}" type="pres">
      <dgm:prSet presAssocID="{AAC9C9B7-0971-2A42-8B8D-F68250454188}" presName="parTrans" presStyleLbl="sibTrans2D1" presStyleIdx="0" presStyleCnt="3"/>
      <dgm:spPr/>
    </dgm:pt>
    <dgm:pt modelId="{3A6CB887-CF65-9346-B1D0-DFB45ACC561E}" type="pres">
      <dgm:prSet presAssocID="{AAC9C9B7-0971-2A42-8B8D-F68250454188}" presName="connectorText" presStyleLbl="sibTrans2D1" presStyleIdx="0" presStyleCnt="3"/>
      <dgm:spPr/>
    </dgm:pt>
    <dgm:pt modelId="{0E834D87-3F5C-9B48-B97E-883E6E43DC53}" type="pres">
      <dgm:prSet presAssocID="{66FE2C4F-34AA-8044-8CB1-53C708A9BF3B}" presName="node" presStyleLbl="node1" presStyleIdx="0" presStyleCnt="3">
        <dgm:presLayoutVars>
          <dgm:bulletEnabled val="1"/>
        </dgm:presLayoutVars>
      </dgm:prSet>
      <dgm:spPr/>
    </dgm:pt>
    <dgm:pt modelId="{D59D721F-2F16-634E-AEBF-F90E98DCA7AE}" type="pres">
      <dgm:prSet presAssocID="{AD9B3972-138E-0E45-8D42-FD90DB582084}" presName="parTrans" presStyleLbl="sibTrans2D1" presStyleIdx="1" presStyleCnt="3"/>
      <dgm:spPr/>
    </dgm:pt>
    <dgm:pt modelId="{0F3584DC-00B6-7F45-90C0-90D5EA3D0AE4}" type="pres">
      <dgm:prSet presAssocID="{AD9B3972-138E-0E45-8D42-FD90DB582084}" presName="connectorText" presStyleLbl="sibTrans2D1" presStyleIdx="1" presStyleCnt="3"/>
      <dgm:spPr/>
    </dgm:pt>
    <dgm:pt modelId="{E4D1D102-FA41-9E4D-A30C-195078850231}" type="pres">
      <dgm:prSet presAssocID="{958323CC-A9BE-A34B-8B5D-D39A3B28A051}" presName="node" presStyleLbl="node1" presStyleIdx="1" presStyleCnt="3">
        <dgm:presLayoutVars>
          <dgm:bulletEnabled val="1"/>
        </dgm:presLayoutVars>
      </dgm:prSet>
      <dgm:spPr/>
    </dgm:pt>
    <dgm:pt modelId="{374B63F4-4584-8E4F-B4BE-3C8045EB1652}" type="pres">
      <dgm:prSet presAssocID="{F52E1BE0-5089-DD40-A971-D7B752B12F87}" presName="parTrans" presStyleLbl="sibTrans2D1" presStyleIdx="2" presStyleCnt="3"/>
      <dgm:spPr/>
    </dgm:pt>
    <dgm:pt modelId="{E577F35F-DF3D-DF4D-9D66-1FF64517835B}" type="pres">
      <dgm:prSet presAssocID="{F52E1BE0-5089-DD40-A971-D7B752B12F87}" presName="connectorText" presStyleLbl="sibTrans2D1" presStyleIdx="2" presStyleCnt="3"/>
      <dgm:spPr/>
    </dgm:pt>
    <dgm:pt modelId="{FACE7247-3E53-3A4A-8F94-AB0B0702BAA8}" type="pres">
      <dgm:prSet presAssocID="{0BD394B5-4167-ED46-80F3-28591D110372}" presName="node" presStyleLbl="node1" presStyleIdx="2" presStyleCnt="3">
        <dgm:presLayoutVars>
          <dgm:bulletEnabled val="1"/>
        </dgm:presLayoutVars>
      </dgm:prSet>
      <dgm:spPr/>
    </dgm:pt>
  </dgm:ptLst>
  <dgm:cxnLst>
    <dgm:cxn modelId="{AD8E2F18-7FC5-0042-81D8-E8AE4E5B0743}" type="presOf" srcId="{AD9B3972-138E-0E45-8D42-FD90DB582084}" destId="{D59D721F-2F16-634E-AEBF-F90E98DCA7AE}" srcOrd="0" destOrd="0" presId="urn:microsoft.com/office/officeart/2005/8/layout/radial5"/>
    <dgm:cxn modelId="{D756802D-9D90-0941-A8EF-72EF4AEEC014}" srcId="{9F107D48-67BD-7741-AEAD-310035CED118}" destId="{BE7B48AB-8E01-9C4A-9C54-407FB4C5AF51}" srcOrd="4" destOrd="0" parTransId="{4DBA90CE-D88A-6749-8B42-E9898D743739}" sibTransId="{656CE475-B30C-F441-8B1B-28CA722A36B8}"/>
    <dgm:cxn modelId="{B2D64238-FE56-854C-9C82-8FA5FAE576A7}" type="presOf" srcId="{AD9B3972-138E-0E45-8D42-FD90DB582084}" destId="{0F3584DC-00B6-7F45-90C0-90D5EA3D0AE4}" srcOrd="1" destOrd="0" presId="urn:microsoft.com/office/officeart/2005/8/layout/radial5"/>
    <dgm:cxn modelId="{77607D3A-0EE7-0644-A933-49A4F2604710}" srcId="{1B4D7108-FD31-5749-B025-A65C627EEDE1}" destId="{958323CC-A9BE-A34B-8B5D-D39A3B28A051}" srcOrd="1" destOrd="0" parTransId="{AD9B3972-138E-0E45-8D42-FD90DB582084}" sibTransId="{1B2D4419-A1F1-4F48-B1DE-3616E6807563}"/>
    <dgm:cxn modelId="{759A595C-75CB-484A-81D2-449CEEC51342}" type="presOf" srcId="{AAC9C9B7-0971-2A42-8B8D-F68250454188}" destId="{109F5ED8-E017-9A4C-8FAA-F87481E33AF4}" srcOrd="0" destOrd="0" presId="urn:microsoft.com/office/officeart/2005/8/layout/radial5"/>
    <dgm:cxn modelId="{BCC4435E-6044-0F4C-8835-55B6E3F6DE93}" srcId="{1B4D7108-FD31-5749-B025-A65C627EEDE1}" destId="{0BD394B5-4167-ED46-80F3-28591D110372}" srcOrd="2" destOrd="0" parTransId="{F52E1BE0-5089-DD40-A971-D7B752B12F87}" sibTransId="{87480BB0-9321-604E-9054-D6C62CB0E099}"/>
    <dgm:cxn modelId="{929F2372-2B4C-3844-A274-E2D4BAE6D5A1}" type="presOf" srcId="{1B4D7108-FD31-5749-B025-A65C627EEDE1}" destId="{27303119-B1E6-2B40-B2CF-2B58FFC3908D}" srcOrd="0" destOrd="0" presId="urn:microsoft.com/office/officeart/2005/8/layout/radial5"/>
    <dgm:cxn modelId="{B5AC5A72-6FC6-7E43-AC37-F9AF1D4EC81F}" srcId="{1B4D7108-FD31-5749-B025-A65C627EEDE1}" destId="{66FE2C4F-34AA-8044-8CB1-53C708A9BF3B}" srcOrd="0" destOrd="0" parTransId="{AAC9C9B7-0971-2A42-8B8D-F68250454188}" sibTransId="{EF2B2931-ACD6-CD40-A11C-83885FF11A61}"/>
    <dgm:cxn modelId="{AECC3278-06D8-134B-9040-260930504B41}" type="presOf" srcId="{AAC9C9B7-0971-2A42-8B8D-F68250454188}" destId="{3A6CB887-CF65-9346-B1D0-DFB45ACC561E}" srcOrd="1" destOrd="0" presId="urn:microsoft.com/office/officeart/2005/8/layout/radial5"/>
    <dgm:cxn modelId="{309EF879-0522-324F-BD63-6991383A4FAF}" type="presOf" srcId="{F52E1BE0-5089-DD40-A971-D7B752B12F87}" destId="{E577F35F-DF3D-DF4D-9D66-1FF64517835B}" srcOrd="1" destOrd="0" presId="urn:microsoft.com/office/officeart/2005/8/layout/radial5"/>
    <dgm:cxn modelId="{6A85577F-40F5-B943-BBFD-E983AE2CB46B}" type="presOf" srcId="{9F107D48-67BD-7741-AEAD-310035CED118}" destId="{671AF1D5-7ACD-A64D-94B4-F53407F31018}" srcOrd="0" destOrd="0" presId="urn:microsoft.com/office/officeart/2005/8/layout/radial5"/>
    <dgm:cxn modelId="{A9B85B7F-09A0-4647-8595-0A309E793266}" type="presOf" srcId="{0BD394B5-4167-ED46-80F3-28591D110372}" destId="{FACE7247-3E53-3A4A-8F94-AB0B0702BAA8}" srcOrd="0" destOrd="0" presId="urn:microsoft.com/office/officeart/2005/8/layout/radial5"/>
    <dgm:cxn modelId="{C4F97780-085F-1B4A-BED5-8AF84BD4EDF6}" srcId="{9F107D48-67BD-7741-AEAD-310035CED118}" destId="{601994C9-DAEF-8846-BBA6-4AA5F241CB64}" srcOrd="1" destOrd="0" parTransId="{1CB676B1-9202-F249-8EB9-A4F115FFB5A7}" sibTransId="{5E8B1B8E-5290-3F46-8348-108A290ED6E4}"/>
    <dgm:cxn modelId="{4DA8429E-6C74-C748-9658-4D9D6BB6BE77}" srcId="{9F107D48-67BD-7741-AEAD-310035CED118}" destId="{1B4D7108-FD31-5749-B025-A65C627EEDE1}" srcOrd="0" destOrd="0" parTransId="{4D4B5E80-CAFA-BE4B-90E1-D47B30CCAF48}" sibTransId="{D081EDC8-2F63-3B48-8669-C1ADB6B88B42}"/>
    <dgm:cxn modelId="{959391A0-4CCA-0F4A-B285-024C88F8F740}" type="presOf" srcId="{F52E1BE0-5089-DD40-A971-D7B752B12F87}" destId="{374B63F4-4584-8E4F-B4BE-3C8045EB1652}" srcOrd="0" destOrd="0" presId="urn:microsoft.com/office/officeart/2005/8/layout/radial5"/>
    <dgm:cxn modelId="{747BE1C8-97E7-5647-B529-781BC0660FB0}" type="presOf" srcId="{66FE2C4F-34AA-8044-8CB1-53C708A9BF3B}" destId="{0E834D87-3F5C-9B48-B97E-883E6E43DC53}" srcOrd="0" destOrd="0" presId="urn:microsoft.com/office/officeart/2005/8/layout/radial5"/>
    <dgm:cxn modelId="{6F14E3C9-D2B7-914E-93DA-FDF4FC0C5950}" srcId="{9F107D48-67BD-7741-AEAD-310035CED118}" destId="{9D33AF63-B9BE-EC47-A38F-D20F00A8FD6E}" srcOrd="3" destOrd="0" parTransId="{09358F79-0A28-4540-A29E-BC3136CC26CC}" sibTransId="{885C6DE2-162C-384A-8414-2C750604401D}"/>
    <dgm:cxn modelId="{AD754AF8-8F44-5846-8A5E-364151E7858A}" srcId="{9F107D48-67BD-7741-AEAD-310035CED118}" destId="{B276ACE3-B212-F549-81A3-900E5539BC60}" srcOrd="2" destOrd="0" parTransId="{6A247228-9BBF-9A4A-8008-112E6D6E7AB1}" sibTransId="{2078F781-6C99-5549-B53E-4B789BA5FD66}"/>
    <dgm:cxn modelId="{5D6A29F9-09BC-0147-B96E-E175FD080F10}" type="presOf" srcId="{958323CC-A9BE-A34B-8B5D-D39A3B28A051}" destId="{E4D1D102-FA41-9E4D-A30C-195078850231}" srcOrd="0" destOrd="0" presId="urn:microsoft.com/office/officeart/2005/8/layout/radial5"/>
    <dgm:cxn modelId="{A310AAA6-812A-FC4B-9A69-6880DF98BC00}" type="presParOf" srcId="{671AF1D5-7ACD-A64D-94B4-F53407F31018}" destId="{27303119-B1E6-2B40-B2CF-2B58FFC3908D}" srcOrd="0" destOrd="0" presId="urn:microsoft.com/office/officeart/2005/8/layout/radial5"/>
    <dgm:cxn modelId="{DDB0F246-0AA4-BC46-B575-8BEDDC62089F}" type="presParOf" srcId="{671AF1D5-7ACD-A64D-94B4-F53407F31018}" destId="{109F5ED8-E017-9A4C-8FAA-F87481E33AF4}" srcOrd="1" destOrd="0" presId="urn:microsoft.com/office/officeart/2005/8/layout/radial5"/>
    <dgm:cxn modelId="{F653FA61-369A-E647-9C14-200D6C3BA623}" type="presParOf" srcId="{109F5ED8-E017-9A4C-8FAA-F87481E33AF4}" destId="{3A6CB887-CF65-9346-B1D0-DFB45ACC561E}" srcOrd="0" destOrd="0" presId="urn:microsoft.com/office/officeart/2005/8/layout/radial5"/>
    <dgm:cxn modelId="{D74BA1E7-DFE0-144B-ABFF-2BFD2FC92E40}" type="presParOf" srcId="{671AF1D5-7ACD-A64D-94B4-F53407F31018}" destId="{0E834D87-3F5C-9B48-B97E-883E6E43DC53}" srcOrd="2" destOrd="0" presId="urn:microsoft.com/office/officeart/2005/8/layout/radial5"/>
    <dgm:cxn modelId="{25C71690-95B0-664E-9AE7-F74ECE8AADAE}" type="presParOf" srcId="{671AF1D5-7ACD-A64D-94B4-F53407F31018}" destId="{D59D721F-2F16-634E-AEBF-F90E98DCA7AE}" srcOrd="3" destOrd="0" presId="urn:microsoft.com/office/officeart/2005/8/layout/radial5"/>
    <dgm:cxn modelId="{8808BD5C-103B-034E-85D4-BFEF6F8997C7}" type="presParOf" srcId="{D59D721F-2F16-634E-AEBF-F90E98DCA7AE}" destId="{0F3584DC-00B6-7F45-90C0-90D5EA3D0AE4}" srcOrd="0" destOrd="0" presId="urn:microsoft.com/office/officeart/2005/8/layout/radial5"/>
    <dgm:cxn modelId="{EEAED876-51C7-FB45-A3B9-FED36A429D9D}" type="presParOf" srcId="{671AF1D5-7ACD-A64D-94B4-F53407F31018}" destId="{E4D1D102-FA41-9E4D-A30C-195078850231}" srcOrd="4" destOrd="0" presId="urn:microsoft.com/office/officeart/2005/8/layout/radial5"/>
    <dgm:cxn modelId="{7EC05EF9-3197-824C-AD16-D7E685C10248}" type="presParOf" srcId="{671AF1D5-7ACD-A64D-94B4-F53407F31018}" destId="{374B63F4-4584-8E4F-B4BE-3C8045EB1652}" srcOrd="5" destOrd="0" presId="urn:microsoft.com/office/officeart/2005/8/layout/radial5"/>
    <dgm:cxn modelId="{4C0FFD1E-2F4F-BC44-8A09-C8A9A9C052E5}" type="presParOf" srcId="{374B63F4-4584-8E4F-B4BE-3C8045EB1652}" destId="{E577F35F-DF3D-DF4D-9D66-1FF64517835B}" srcOrd="0" destOrd="0" presId="urn:microsoft.com/office/officeart/2005/8/layout/radial5"/>
    <dgm:cxn modelId="{45631500-8AA5-4044-AB66-6E2F49BC6035}" type="presParOf" srcId="{671AF1D5-7ACD-A64D-94B4-F53407F31018}" destId="{FACE7247-3E53-3A4A-8F94-AB0B0702BAA8}" srcOrd="6"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E2ACDA-1E91-804D-B972-FA8DCE99A156}" type="doc">
      <dgm:prSet loTypeId="urn:microsoft.com/office/officeart/2008/layout/HexagonCluster" loCatId="" qsTypeId="urn:microsoft.com/office/officeart/2005/8/quickstyle/simple1" qsCatId="simple" csTypeId="urn:microsoft.com/office/officeart/2005/8/colors/accent1_2" csCatId="accent1" phldr="1"/>
      <dgm:spPr/>
      <dgm:t>
        <a:bodyPr/>
        <a:lstStyle/>
        <a:p>
          <a:endParaRPr lang="en-US"/>
        </a:p>
      </dgm:t>
    </dgm:pt>
    <dgm:pt modelId="{1673A39B-EE3F-EE44-ACC8-BB61B0591C06}">
      <dgm:prSet phldrT="[Text]"/>
      <dgm:spPr/>
      <dgm:t>
        <a:bodyPr/>
        <a:lstStyle/>
        <a:p>
          <a:r>
            <a:rPr lang="en-US" dirty="0"/>
            <a:t>Tech</a:t>
          </a:r>
        </a:p>
      </dgm:t>
    </dgm:pt>
    <dgm:pt modelId="{2C97990C-A3E5-9146-9630-D37C9FB53EFE}" type="parTrans" cxnId="{2BD5508D-5438-574A-A181-4D62C7E1B5F2}">
      <dgm:prSet/>
      <dgm:spPr/>
      <dgm:t>
        <a:bodyPr/>
        <a:lstStyle/>
        <a:p>
          <a:endParaRPr lang="en-US"/>
        </a:p>
      </dgm:t>
    </dgm:pt>
    <dgm:pt modelId="{8572BFE6-7D75-A244-A0D1-8E5F3F791E28}" type="sibTrans" cxnId="{2BD5508D-5438-574A-A181-4D62C7E1B5F2}">
      <dgm:prSet/>
      <dgm:spPr>
        <a:blipFill rotWithShape="1">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t>
        <a:bodyPr/>
        <a:lstStyle/>
        <a:p>
          <a:endParaRPr lang="en-US"/>
        </a:p>
      </dgm:t>
    </dgm:pt>
    <dgm:pt modelId="{86F9529F-1AFD-BB4B-BA7C-C623949C80EF}">
      <dgm:prSet phldrT="[Text]"/>
      <dgm:spPr/>
      <dgm:t>
        <a:bodyPr/>
        <a:lstStyle/>
        <a:p>
          <a:r>
            <a:rPr lang="en-US" dirty="0"/>
            <a:t>Science</a:t>
          </a:r>
        </a:p>
      </dgm:t>
    </dgm:pt>
    <dgm:pt modelId="{7F6CDEAB-E599-C44F-97EB-C01078F18D49}" type="parTrans" cxnId="{D14833BD-BA74-AB46-AA29-A011AAEDD781}">
      <dgm:prSet/>
      <dgm:spPr/>
      <dgm:t>
        <a:bodyPr/>
        <a:lstStyle/>
        <a:p>
          <a:endParaRPr lang="en-US"/>
        </a:p>
      </dgm:t>
    </dgm:pt>
    <dgm:pt modelId="{130AC932-515A-FB4B-BF8A-F78075EAC781}" type="sibTrans" cxnId="{D14833BD-BA74-AB46-AA29-A011AAEDD781}">
      <dgm:prSet/>
      <dgm:spPr>
        <a:blipFill rotWithShape="1">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t>
        <a:bodyPr/>
        <a:lstStyle/>
        <a:p>
          <a:endParaRPr lang="en-US"/>
        </a:p>
      </dgm:t>
    </dgm:pt>
    <dgm:pt modelId="{F6F62AA4-832F-0148-89FB-76A268B3F883}">
      <dgm:prSet phldrT="[Text]"/>
      <dgm:spPr/>
      <dgm:t>
        <a:bodyPr/>
        <a:lstStyle/>
        <a:p>
          <a:r>
            <a:rPr lang="en-US" dirty="0"/>
            <a:t>Communication</a:t>
          </a:r>
        </a:p>
      </dgm:t>
    </dgm:pt>
    <dgm:pt modelId="{03A4AF34-47E7-8F46-B71B-9F69B0A850C9}" type="parTrans" cxnId="{2C0C9AAF-B877-374B-A0CE-2A3F736028CD}">
      <dgm:prSet/>
      <dgm:spPr/>
      <dgm:t>
        <a:bodyPr/>
        <a:lstStyle/>
        <a:p>
          <a:endParaRPr lang="en-US"/>
        </a:p>
      </dgm:t>
    </dgm:pt>
    <dgm:pt modelId="{5807B26A-55C0-3A48-AC56-04E60E4C4680}" type="sibTrans" cxnId="{2C0C9AAF-B877-374B-A0CE-2A3F736028CD}">
      <dgm:prSet/>
      <dgm:spPr>
        <a:blipFill rotWithShape="1">
          <a:blip xmlns:r="http://schemas.openxmlformats.org/officeDocument/2006/relationships" r:embed="rId3" cstate="screen">
            <a:extLst>
              <a:ext uri="{28A0092B-C50C-407E-A947-70E740481C1C}">
                <a14:useLocalDpi xmlns:a14="http://schemas.microsoft.com/office/drawing/2010/main"/>
              </a:ext>
            </a:extLst>
          </a:blip>
          <a:srcRect/>
          <a:stretch>
            <a:fillRect/>
          </a:stretch>
        </a:blipFill>
      </dgm:spPr>
      <dgm:t>
        <a:bodyPr/>
        <a:lstStyle/>
        <a:p>
          <a:endParaRPr lang="en-US"/>
        </a:p>
      </dgm:t>
    </dgm:pt>
    <dgm:pt modelId="{6686C14F-2A95-CB45-9175-8F9CE6015F7B}">
      <dgm:prSet phldrT="[Text]"/>
      <dgm:spPr/>
      <dgm:t>
        <a:bodyPr/>
        <a:lstStyle/>
        <a:p>
          <a:r>
            <a:rPr lang="en-US" dirty="0"/>
            <a:t>Troubleshooting</a:t>
          </a:r>
        </a:p>
      </dgm:t>
    </dgm:pt>
    <dgm:pt modelId="{5946F7FC-BD48-5E40-ADF6-CBD3BCAD7D05}" type="parTrans" cxnId="{EC8DB094-C9B6-E148-981F-FA1E34FAD322}">
      <dgm:prSet/>
      <dgm:spPr/>
      <dgm:t>
        <a:bodyPr/>
        <a:lstStyle/>
        <a:p>
          <a:endParaRPr lang="en-US"/>
        </a:p>
      </dgm:t>
    </dgm:pt>
    <dgm:pt modelId="{3839F436-DDFE-2E44-A590-3E18DE2EBA5E}" type="sibTrans" cxnId="{EC8DB094-C9B6-E148-981F-FA1E34FAD322}">
      <dgm:prSet/>
      <dgm:spPr/>
      <dgm:t>
        <a:bodyPr/>
        <a:lstStyle/>
        <a:p>
          <a:endParaRPr lang="en-US"/>
        </a:p>
      </dgm:t>
    </dgm:pt>
    <dgm:pt modelId="{3BA8CFC3-06B3-154A-A017-6B2D42520941}">
      <dgm:prSet phldrT="[Text]"/>
      <dgm:spPr/>
      <dgm:t>
        <a:bodyPr/>
        <a:lstStyle/>
        <a:p>
          <a:r>
            <a:rPr lang="en-US" dirty="0"/>
            <a:t>New languages &amp; tools</a:t>
          </a:r>
        </a:p>
      </dgm:t>
    </dgm:pt>
    <dgm:pt modelId="{8FE258DD-AE40-354E-BF15-E6AE91AA90F8}" type="parTrans" cxnId="{B84AA9FE-3177-4D4A-80E8-94F746B2229F}">
      <dgm:prSet/>
      <dgm:spPr/>
      <dgm:t>
        <a:bodyPr/>
        <a:lstStyle/>
        <a:p>
          <a:endParaRPr lang="en-US"/>
        </a:p>
      </dgm:t>
    </dgm:pt>
    <dgm:pt modelId="{EDFEB9B7-E4F1-0142-BDB0-146C5A2ADCCB}" type="sibTrans" cxnId="{B84AA9FE-3177-4D4A-80E8-94F746B2229F}">
      <dgm:prSet/>
      <dgm:spPr/>
      <dgm:t>
        <a:bodyPr/>
        <a:lstStyle/>
        <a:p>
          <a:endParaRPr lang="en-US"/>
        </a:p>
      </dgm:t>
    </dgm:pt>
    <dgm:pt modelId="{7D05C503-BE83-3744-ABCE-73BCDE32C229}">
      <dgm:prSet phldrT="[Text]"/>
      <dgm:spPr/>
      <dgm:t>
        <a:bodyPr/>
        <a:lstStyle/>
        <a:p>
          <a:r>
            <a:rPr lang="en-US" dirty="0"/>
            <a:t>Programming</a:t>
          </a:r>
        </a:p>
      </dgm:t>
    </dgm:pt>
    <dgm:pt modelId="{B32CAC87-23EA-E345-80E5-5B706B9491BC}" type="parTrans" cxnId="{EAD8C5AC-4C20-6346-BB6E-0CE88182EC6A}">
      <dgm:prSet/>
      <dgm:spPr/>
      <dgm:t>
        <a:bodyPr/>
        <a:lstStyle/>
        <a:p>
          <a:endParaRPr lang="en-US"/>
        </a:p>
      </dgm:t>
    </dgm:pt>
    <dgm:pt modelId="{9A43F441-72B3-5B4A-87B0-3BEE5481C3E9}" type="sibTrans" cxnId="{EAD8C5AC-4C20-6346-BB6E-0CE88182EC6A}">
      <dgm:prSet/>
      <dgm:spPr/>
      <dgm:t>
        <a:bodyPr/>
        <a:lstStyle/>
        <a:p>
          <a:endParaRPr lang="en-US"/>
        </a:p>
      </dgm:t>
    </dgm:pt>
    <dgm:pt modelId="{2D81BE7F-ECD6-414D-9A27-3535F052EC4F}">
      <dgm:prSet phldrT="[Text]"/>
      <dgm:spPr/>
      <dgm:t>
        <a:bodyPr/>
        <a:lstStyle/>
        <a:p>
          <a:r>
            <a:rPr lang="en-US" dirty="0"/>
            <a:t>Tech writing</a:t>
          </a:r>
        </a:p>
      </dgm:t>
    </dgm:pt>
    <dgm:pt modelId="{8AACC5B1-9631-BF42-95CC-E4FBDEFE8E95}" type="parTrans" cxnId="{3155D9F0-2416-DE40-9BE1-9A9157CD86E4}">
      <dgm:prSet/>
      <dgm:spPr/>
      <dgm:t>
        <a:bodyPr/>
        <a:lstStyle/>
        <a:p>
          <a:endParaRPr lang="en-US"/>
        </a:p>
      </dgm:t>
    </dgm:pt>
    <dgm:pt modelId="{C1F4548B-0F92-D740-9428-00BCB9315932}" type="sibTrans" cxnId="{3155D9F0-2416-DE40-9BE1-9A9157CD86E4}">
      <dgm:prSet/>
      <dgm:spPr/>
      <dgm:t>
        <a:bodyPr/>
        <a:lstStyle/>
        <a:p>
          <a:endParaRPr lang="en-US"/>
        </a:p>
      </dgm:t>
    </dgm:pt>
    <dgm:pt modelId="{EEFDBF95-2EFE-C34F-A2E5-3EFBA2B6DDAD}">
      <dgm:prSet phldrT="[Text]"/>
      <dgm:spPr/>
      <dgm:t>
        <a:bodyPr/>
        <a:lstStyle/>
        <a:p>
          <a:r>
            <a:rPr lang="en-US" dirty="0"/>
            <a:t>Public speaking</a:t>
          </a:r>
        </a:p>
      </dgm:t>
    </dgm:pt>
    <dgm:pt modelId="{A8E30620-6240-AC4D-B121-B839B9FBF828}" type="parTrans" cxnId="{73D639B0-77E3-8049-A6C3-022823E9DA31}">
      <dgm:prSet/>
      <dgm:spPr/>
      <dgm:t>
        <a:bodyPr/>
        <a:lstStyle/>
        <a:p>
          <a:endParaRPr lang="en-US"/>
        </a:p>
      </dgm:t>
    </dgm:pt>
    <dgm:pt modelId="{3D0AC896-2E72-0B40-8F99-473791ABB850}" type="sibTrans" cxnId="{73D639B0-77E3-8049-A6C3-022823E9DA31}">
      <dgm:prSet/>
      <dgm:spPr/>
      <dgm:t>
        <a:bodyPr/>
        <a:lstStyle/>
        <a:p>
          <a:endParaRPr lang="en-US"/>
        </a:p>
      </dgm:t>
    </dgm:pt>
    <dgm:pt modelId="{699948C2-AE45-484E-A5DA-07284BD6E432}">
      <dgm:prSet phldrT="[Text]"/>
      <dgm:spPr/>
      <dgm:t>
        <a:bodyPr/>
        <a:lstStyle/>
        <a:p>
          <a:r>
            <a:rPr lang="en-US" dirty="0"/>
            <a:t>Teamwork</a:t>
          </a:r>
        </a:p>
      </dgm:t>
    </dgm:pt>
    <dgm:pt modelId="{530D1BF1-52E3-694D-8834-76C27BF6E715}" type="parTrans" cxnId="{6861B884-5953-8445-A1F3-BC06FE8FF1BF}">
      <dgm:prSet/>
      <dgm:spPr/>
      <dgm:t>
        <a:bodyPr/>
        <a:lstStyle/>
        <a:p>
          <a:endParaRPr lang="en-US"/>
        </a:p>
      </dgm:t>
    </dgm:pt>
    <dgm:pt modelId="{2B01D486-F00B-2245-BA10-E686E51DAE08}" type="sibTrans" cxnId="{6861B884-5953-8445-A1F3-BC06FE8FF1BF}">
      <dgm:prSet/>
      <dgm:spPr/>
      <dgm:t>
        <a:bodyPr/>
        <a:lstStyle/>
        <a:p>
          <a:endParaRPr lang="en-US"/>
        </a:p>
      </dgm:t>
    </dgm:pt>
    <dgm:pt modelId="{B0A48964-62E8-444E-88BE-993E6BFB77D4}">
      <dgm:prSet phldrT="[Text]"/>
      <dgm:spPr/>
      <dgm:t>
        <a:bodyPr/>
        <a:lstStyle/>
        <a:p>
          <a:r>
            <a:rPr lang="en-US" dirty="0"/>
            <a:t>"Translating"</a:t>
          </a:r>
        </a:p>
      </dgm:t>
    </dgm:pt>
    <dgm:pt modelId="{130A25D2-43C2-9D49-9512-40073715CA8B}" type="parTrans" cxnId="{CB28DBB4-BB7E-CE43-AB14-317D56C28AFB}">
      <dgm:prSet/>
      <dgm:spPr/>
      <dgm:t>
        <a:bodyPr/>
        <a:lstStyle/>
        <a:p>
          <a:endParaRPr lang="en-US"/>
        </a:p>
      </dgm:t>
    </dgm:pt>
    <dgm:pt modelId="{8FA6AD6D-4030-A540-8B9F-C7D29E5E9498}" type="sibTrans" cxnId="{CB28DBB4-BB7E-CE43-AB14-317D56C28AFB}">
      <dgm:prSet/>
      <dgm:spPr/>
      <dgm:t>
        <a:bodyPr/>
        <a:lstStyle/>
        <a:p>
          <a:endParaRPr lang="en-US"/>
        </a:p>
      </dgm:t>
    </dgm:pt>
    <dgm:pt modelId="{FC5A2A8D-17FC-4348-A87E-9953F878D481}">
      <dgm:prSet phldrT="[Text]"/>
      <dgm:spPr/>
      <dgm:t>
        <a:bodyPr/>
        <a:lstStyle/>
        <a:p>
          <a:r>
            <a:rPr lang="en-US" dirty="0"/>
            <a:t>Genetics &amp; Biochemistry</a:t>
          </a:r>
        </a:p>
      </dgm:t>
    </dgm:pt>
    <dgm:pt modelId="{9298AC1A-EB80-164E-B1E3-CF68B3E9581D}" type="parTrans" cxnId="{3593ECFF-C613-494A-8FC4-E69771563FDA}">
      <dgm:prSet/>
      <dgm:spPr/>
      <dgm:t>
        <a:bodyPr/>
        <a:lstStyle/>
        <a:p>
          <a:endParaRPr lang="en-US"/>
        </a:p>
      </dgm:t>
    </dgm:pt>
    <dgm:pt modelId="{0986D3D5-786A-5749-AEEB-9520FB886483}" type="sibTrans" cxnId="{3593ECFF-C613-494A-8FC4-E69771563FDA}">
      <dgm:prSet/>
      <dgm:spPr/>
      <dgm:t>
        <a:bodyPr/>
        <a:lstStyle/>
        <a:p>
          <a:endParaRPr lang="en-US"/>
        </a:p>
      </dgm:t>
    </dgm:pt>
    <dgm:pt modelId="{1E598805-A46B-8146-843D-24198D542655}">
      <dgm:prSet phldrT="[Text]"/>
      <dgm:spPr/>
      <dgm:t>
        <a:bodyPr/>
        <a:lstStyle/>
        <a:p>
          <a:r>
            <a:rPr lang="en-US" dirty="0"/>
            <a:t>Statistics </a:t>
          </a:r>
        </a:p>
      </dgm:t>
    </dgm:pt>
    <dgm:pt modelId="{BAD911F3-D365-A34E-89A4-4703062188AB}" type="parTrans" cxnId="{9DC0357B-B654-1741-9188-B976DDB5C1B0}">
      <dgm:prSet/>
      <dgm:spPr/>
      <dgm:t>
        <a:bodyPr/>
        <a:lstStyle/>
        <a:p>
          <a:endParaRPr lang="en-US"/>
        </a:p>
      </dgm:t>
    </dgm:pt>
    <dgm:pt modelId="{DDDB8D3E-D1CC-C045-AB62-22A9CC45BA7B}" type="sibTrans" cxnId="{9DC0357B-B654-1741-9188-B976DDB5C1B0}">
      <dgm:prSet/>
      <dgm:spPr/>
      <dgm:t>
        <a:bodyPr/>
        <a:lstStyle/>
        <a:p>
          <a:endParaRPr lang="en-US"/>
        </a:p>
      </dgm:t>
    </dgm:pt>
    <dgm:pt modelId="{87E4F5BA-3C2D-5044-AC56-2B2DBDF63F5E}">
      <dgm:prSet phldrT="[Text]"/>
      <dgm:spPr/>
      <dgm:t>
        <a:bodyPr/>
        <a:lstStyle/>
        <a:p>
          <a:r>
            <a:rPr lang="en-US" dirty="0"/>
            <a:t>Compute clusters</a:t>
          </a:r>
        </a:p>
      </dgm:t>
    </dgm:pt>
    <dgm:pt modelId="{85214C8E-D736-F949-9C35-D45906D1B792}" type="parTrans" cxnId="{0D8DBDC8-0F3F-8849-A23D-CA7042195EA9}">
      <dgm:prSet/>
      <dgm:spPr/>
      <dgm:t>
        <a:bodyPr/>
        <a:lstStyle/>
        <a:p>
          <a:endParaRPr lang="en-US"/>
        </a:p>
      </dgm:t>
    </dgm:pt>
    <dgm:pt modelId="{DAE525FD-64F2-5C4B-913A-E6D8462DC70D}" type="sibTrans" cxnId="{0D8DBDC8-0F3F-8849-A23D-CA7042195EA9}">
      <dgm:prSet/>
      <dgm:spPr/>
      <dgm:t>
        <a:bodyPr/>
        <a:lstStyle/>
        <a:p>
          <a:endParaRPr lang="en-US"/>
        </a:p>
      </dgm:t>
    </dgm:pt>
    <dgm:pt modelId="{BFDA11E7-EB15-DB46-9F64-92AED3C84A0C}">
      <dgm:prSet phldrT="[Text]"/>
      <dgm:spPr/>
      <dgm:t>
        <a:bodyPr/>
        <a:lstStyle/>
        <a:p>
          <a:r>
            <a:rPr lang="en-US" dirty="0"/>
            <a:t>Scientific Literature</a:t>
          </a:r>
        </a:p>
      </dgm:t>
    </dgm:pt>
    <dgm:pt modelId="{82434E0C-2B4F-1943-A186-8DC675DC43D6}" type="parTrans" cxnId="{1CD46358-F06B-4A47-8508-FA0B10CEEBC3}">
      <dgm:prSet/>
      <dgm:spPr/>
      <dgm:t>
        <a:bodyPr/>
        <a:lstStyle/>
        <a:p>
          <a:endParaRPr lang="en-US"/>
        </a:p>
      </dgm:t>
    </dgm:pt>
    <dgm:pt modelId="{8EC5DA4F-681B-6540-938C-0ECE2F9FA94E}" type="sibTrans" cxnId="{1CD46358-F06B-4A47-8508-FA0B10CEEBC3}">
      <dgm:prSet/>
      <dgm:spPr/>
      <dgm:t>
        <a:bodyPr/>
        <a:lstStyle/>
        <a:p>
          <a:endParaRPr lang="en-US"/>
        </a:p>
      </dgm:t>
    </dgm:pt>
    <dgm:pt modelId="{B3817AA5-6B0C-A943-9D7A-FFB9042AA3D9}">
      <dgm:prSet phldrT="[Text]"/>
      <dgm:spPr/>
      <dgm:t>
        <a:bodyPr/>
        <a:lstStyle/>
        <a:p>
          <a:r>
            <a:rPr lang="en-US" dirty="0"/>
            <a:t>Unix</a:t>
          </a:r>
        </a:p>
      </dgm:t>
    </dgm:pt>
    <dgm:pt modelId="{3152541F-2DF1-4C47-9DCF-C67108632387}" type="parTrans" cxnId="{D76C7B30-2FEB-F745-81CD-6E02396D29E2}">
      <dgm:prSet/>
      <dgm:spPr/>
      <dgm:t>
        <a:bodyPr/>
        <a:lstStyle/>
        <a:p>
          <a:endParaRPr lang="en-US"/>
        </a:p>
      </dgm:t>
    </dgm:pt>
    <dgm:pt modelId="{4D794E0C-9101-1D4F-8088-8AE674B87D7D}" type="sibTrans" cxnId="{D76C7B30-2FEB-F745-81CD-6E02396D29E2}">
      <dgm:prSet/>
      <dgm:spPr/>
      <dgm:t>
        <a:bodyPr/>
        <a:lstStyle/>
        <a:p>
          <a:endParaRPr lang="en-US"/>
        </a:p>
      </dgm:t>
    </dgm:pt>
    <dgm:pt modelId="{9ECCA1DB-3210-8B48-9300-321E67317AD6}">
      <dgm:prSet phldrT="[Text]"/>
      <dgm:spPr/>
      <dgm:t>
        <a:bodyPr/>
        <a:lstStyle/>
        <a:p>
          <a:r>
            <a:rPr lang="en-US" dirty="0"/>
            <a:t>Business Process</a:t>
          </a:r>
        </a:p>
      </dgm:t>
    </dgm:pt>
    <dgm:pt modelId="{A8DD5BE3-9069-384D-82A2-CD1293EA8E8B}" type="parTrans" cxnId="{FE52DE3D-40BB-F840-B011-F7A18AE13F37}">
      <dgm:prSet/>
      <dgm:spPr/>
      <dgm:t>
        <a:bodyPr/>
        <a:lstStyle/>
        <a:p>
          <a:endParaRPr lang="en-US"/>
        </a:p>
      </dgm:t>
    </dgm:pt>
    <dgm:pt modelId="{A0E6A93C-0375-E640-838A-10ABF12F06CD}" type="sibTrans" cxnId="{FE52DE3D-40BB-F840-B011-F7A18AE13F37}">
      <dgm:prSet/>
      <dgm:spPr>
        <a:blipFill rotWithShape="1">
          <a:blip xmlns:r="http://schemas.openxmlformats.org/officeDocument/2006/relationships" r:embed="rId4" cstate="screen">
            <a:extLst>
              <a:ext uri="{28A0092B-C50C-407E-A947-70E740481C1C}">
                <a14:useLocalDpi xmlns:a14="http://schemas.microsoft.com/office/drawing/2010/main"/>
              </a:ext>
            </a:extLst>
          </a:blip>
          <a:srcRect/>
          <a:stretch>
            <a:fillRect/>
          </a:stretch>
        </a:blipFill>
      </dgm:spPr>
      <dgm:t>
        <a:bodyPr/>
        <a:lstStyle/>
        <a:p>
          <a:endParaRPr lang="en-US"/>
        </a:p>
      </dgm:t>
    </dgm:pt>
    <dgm:pt modelId="{7B124EC1-C7A8-6249-97CD-F6C56ED64C87}">
      <dgm:prSet phldrT="[Text]"/>
      <dgm:spPr/>
      <dgm:t>
        <a:bodyPr/>
        <a:lstStyle/>
        <a:p>
          <a:r>
            <a:rPr lang="en-US" dirty="0"/>
            <a:t>Automation</a:t>
          </a:r>
        </a:p>
      </dgm:t>
    </dgm:pt>
    <dgm:pt modelId="{E9795D75-3AEE-B145-91AD-9E67F2015CB5}" type="parTrans" cxnId="{6BB6D8CD-D3A6-A64E-B1DD-A4D8048E5C8C}">
      <dgm:prSet/>
      <dgm:spPr/>
      <dgm:t>
        <a:bodyPr/>
        <a:lstStyle/>
        <a:p>
          <a:endParaRPr lang="en-US"/>
        </a:p>
      </dgm:t>
    </dgm:pt>
    <dgm:pt modelId="{7430A1E6-809F-ED4B-B719-07C7C761A4C5}" type="sibTrans" cxnId="{6BB6D8CD-D3A6-A64E-B1DD-A4D8048E5C8C}">
      <dgm:prSet/>
      <dgm:spPr/>
      <dgm:t>
        <a:bodyPr/>
        <a:lstStyle/>
        <a:p>
          <a:endParaRPr lang="en-US"/>
        </a:p>
      </dgm:t>
    </dgm:pt>
    <dgm:pt modelId="{44A23AFE-F401-E944-A793-3B092BC2DC2C}">
      <dgm:prSet phldrT="[Text]"/>
      <dgm:spPr/>
      <dgm:t>
        <a:bodyPr/>
        <a:lstStyle/>
        <a:p>
          <a:r>
            <a:rPr lang="en-US" dirty="0"/>
            <a:t>Documentation</a:t>
          </a:r>
        </a:p>
      </dgm:t>
    </dgm:pt>
    <dgm:pt modelId="{9ECD1CFD-D0A4-6248-8144-80E6C2E5D089}" type="parTrans" cxnId="{A6ABFC97-D09D-DE4A-8655-20CE46858384}">
      <dgm:prSet/>
      <dgm:spPr/>
      <dgm:t>
        <a:bodyPr/>
        <a:lstStyle/>
        <a:p>
          <a:endParaRPr lang="en-US"/>
        </a:p>
      </dgm:t>
    </dgm:pt>
    <dgm:pt modelId="{C8EA0B1D-85AC-BE41-B86D-0B6CC761B992}" type="sibTrans" cxnId="{A6ABFC97-D09D-DE4A-8655-20CE46858384}">
      <dgm:prSet/>
      <dgm:spPr/>
      <dgm:t>
        <a:bodyPr/>
        <a:lstStyle/>
        <a:p>
          <a:endParaRPr lang="en-US"/>
        </a:p>
      </dgm:t>
    </dgm:pt>
    <dgm:pt modelId="{41D85B26-E22B-8B47-82ED-E36DB2686422}">
      <dgm:prSet phldrT="[Text]"/>
      <dgm:spPr/>
      <dgm:t>
        <a:bodyPr/>
        <a:lstStyle/>
        <a:p>
          <a:r>
            <a:rPr lang="en-US" dirty="0"/>
            <a:t>Data management</a:t>
          </a:r>
        </a:p>
      </dgm:t>
    </dgm:pt>
    <dgm:pt modelId="{EDEB119A-2196-EB49-BD42-B66D0F557E5E}" type="parTrans" cxnId="{760B6A9D-2B2A-434D-B2D5-7FD587C6852B}">
      <dgm:prSet/>
      <dgm:spPr/>
      <dgm:t>
        <a:bodyPr/>
        <a:lstStyle/>
        <a:p>
          <a:endParaRPr lang="en-US"/>
        </a:p>
      </dgm:t>
    </dgm:pt>
    <dgm:pt modelId="{417E2E6F-D3DF-4A4D-A37D-1A2FB625C387}" type="sibTrans" cxnId="{760B6A9D-2B2A-434D-B2D5-7FD587C6852B}">
      <dgm:prSet/>
      <dgm:spPr/>
      <dgm:t>
        <a:bodyPr/>
        <a:lstStyle/>
        <a:p>
          <a:endParaRPr lang="en-US"/>
        </a:p>
      </dgm:t>
    </dgm:pt>
    <dgm:pt modelId="{0ACD496D-42F2-5B4E-A58A-70C579EAAA64}" type="pres">
      <dgm:prSet presAssocID="{B3E2ACDA-1E91-804D-B972-FA8DCE99A156}" presName="Name0" presStyleCnt="0">
        <dgm:presLayoutVars>
          <dgm:chMax val="21"/>
          <dgm:chPref val="21"/>
        </dgm:presLayoutVars>
      </dgm:prSet>
      <dgm:spPr/>
    </dgm:pt>
    <dgm:pt modelId="{B5E767D3-7760-A64E-AC3C-333671BF1EF9}" type="pres">
      <dgm:prSet presAssocID="{1673A39B-EE3F-EE44-ACC8-BB61B0591C06}" presName="text1" presStyleCnt="0"/>
      <dgm:spPr/>
    </dgm:pt>
    <dgm:pt modelId="{8ADC169A-3330-5A4A-AE45-F89647986464}" type="pres">
      <dgm:prSet presAssocID="{1673A39B-EE3F-EE44-ACC8-BB61B0591C06}" presName="textRepeatNode" presStyleLbl="alignNode1" presStyleIdx="0" presStyleCnt="4">
        <dgm:presLayoutVars>
          <dgm:chMax val="0"/>
          <dgm:chPref val="0"/>
          <dgm:bulletEnabled val="1"/>
        </dgm:presLayoutVars>
      </dgm:prSet>
      <dgm:spPr/>
    </dgm:pt>
    <dgm:pt modelId="{5DE8C559-198A-6042-87D1-3F01DBDDBAC3}" type="pres">
      <dgm:prSet presAssocID="{1673A39B-EE3F-EE44-ACC8-BB61B0591C06}" presName="textaccent1" presStyleCnt="0"/>
      <dgm:spPr/>
    </dgm:pt>
    <dgm:pt modelId="{E2F00007-9B92-0041-BEA3-D44D64513C8D}" type="pres">
      <dgm:prSet presAssocID="{1673A39B-EE3F-EE44-ACC8-BB61B0591C06}" presName="accentRepeatNode" presStyleLbl="solidAlignAcc1" presStyleIdx="0" presStyleCnt="8"/>
      <dgm:spPr/>
    </dgm:pt>
    <dgm:pt modelId="{6B9FC695-CD2A-3943-8578-8A4257ED43C4}" type="pres">
      <dgm:prSet presAssocID="{8572BFE6-7D75-A244-A0D1-8E5F3F791E28}" presName="image1" presStyleCnt="0"/>
      <dgm:spPr/>
    </dgm:pt>
    <dgm:pt modelId="{9F9B3E9A-7EFA-B74E-BC4A-4B01CC656637}" type="pres">
      <dgm:prSet presAssocID="{8572BFE6-7D75-A244-A0D1-8E5F3F791E28}" presName="imageRepeatNode" presStyleLbl="alignAcc1" presStyleIdx="0" presStyleCnt="4"/>
      <dgm:spPr/>
    </dgm:pt>
    <dgm:pt modelId="{4F38BB2B-222E-B247-A142-5C07E25FD8E5}" type="pres">
      <dgm:prSet presAssocID="{8572BFE6-7D75-A244-A0D1-8E5F3F791E28}" presName="imageaccent1" presStyleCnt="0"/>
      <dgm:spPr/>
    </dgm:pt>
    <dgm:pt modelId="{B612A3EF-E098-8B49-A42C-3F9EF3F19EF4}" type="pres">
      <dgm:prSet presAssocID="{8572BFE6-7D75-A244-A0D1-8E5F3F791E28}" presName="accentRepeatNode" presStyleLbl="solidAlignAcc1" presStyleIdx="1" presStyleCnt="8"/>
      <dgm:spPr/>
    </dgm:pt>
    <dgm:pt modelId="{A21BF43F-4C01-4F41-988E-4DD23090E16F}" type="pres">
      <dgm:prSet presAssocID="{86F9529F-1AFD-BB4B-BA7C-C623949C80EF}" presName="text2" presStyleCnt="0"/>
      <dgm:spPr/>
    </dgm:pt>
    <dgm:pt modelId="{5BDCECFF-2C75-0A42-B6E6-3496604B153D}" type="pres">
      <dgm:prSet presAssocID="{86F9529F-1AFD-BB4B-BA7C-C623949C80EF}" presName="textRepeatNode" presStyleLbl="alignNode1" presStyleIdx="1" presStyleCnt="4">
        <dgm:presLayoutVars>
          <dgm:chMax val="0"/>
          <dgm:chPref val="0"/>
          <dgm:bulletEnabled val="1"/>
        </dgm:presLayoutVars>
      </dgm:prSet>
      <dgm:spPr/>
    </dgm:pt>
    <dgm:pt modelId="{29BFE7B6-C351-B140-BAD1-623E0FB37A5A}" type="pres">
      <dgm:prSet presAssocID="{86F9529F-1AFD-BB4B-BA7C-C623949C80EF}" presName="textaccent2" presStyleCnt="0"/>
      <dgm:spPr/>
    </dgm:pt>
    <dgm:pt modelId="{FADF2996-3DE1-BC46-BCBA-F8E6C735DE6D}" type="pres">
      <dgm:prSet presAssocID="{86F9529F-1AFD-BB4B-BA7C-C623949C80EF}" presName="accentRepeatNode" presStyleLbl="solidAlignAcc1" presStyleIdx="2" presStyleCnt="8"/>
      <dgm:spPr/>
    </dgm:pt>
    <dgm:pt modelId="{C290B8CC-833F-EE4C-84C1-D29A6CE8DA3C}" type="pres">
      <dgm:prSet presAssocID="{130AC932-515A-FB4B-BF8A-F78075EAC781}" presName="image2" presStyleCnt="0"/>
      <dgm:spPr/>
    </dgm:pt>
    <dgm:pt modelId="{2106D0C2-D2ED-C547-B5A4-A28A18824E3D}" type="pres">
      <dgm:prSet presAssocID="{130AC932-515A-FB4B-BF8A-F78075EAC781}" presName="imageRepeatNode" presStyleLbl="alignAcc1" presStyleIdx="1" presStyleCnt="4"/>
      <dgm:spPr/>
    </dgm:pt>
    <dgm:pt modelId="{8B89A3DD-13BE-2143-AD8A-7A380748CB0F}" type="pres">
      <dgm:prSet presAssocID="{130AC932-515A-FB4B-BF8A-F78075EAC781}" presName="imageaccent2" presStyleCnt="0"/>
      <dgm:spPr/>
    </dgm:pt>
    <dgm:pt modelId="{59FAF472-F88C-1140-99DC-47E84EC6AE38}" type="pres">
      <dgm:prSet presAssocID="{130AC932-515A-FB4B-BF8A-F78075EAC781}" presName="accentRepeatNode" presStyleLbl="solidAlignAcc1" presStyleIdx="3" presStyleCnt="8"/>
      <dgm:spPr/>
    </dgm:pt>
    <dgm:pt modelId="{0D8315CA-AFAC-B248-BFB8-DE222369F790}" type="pres">
      <dgm:prSet presAssocID="{F6F62AA4-832F-0148-89FB-76A268B3F883}" presName="text3" presStyleCnt="0"/>
      <dgm:spPr/>
    </dgm:pt>
    <dgm:pt modelId="{F7A444E7-74F7-8048-9F59-55B721349B07}" type="pres">
      <dgm:prSet presAssocID="{F6F62AA4-832F-0148-89FB-76A268B3F883}" presName="textRepeatNode" presStyleLbl="alignNode1" presStyleIdx="2" presStyleCnt="4">
        <dgm:presLayoutVars>
          <dgm:chMax val="0"/>
          <dgm:chPref val="0"/>
          <dgm:bulletEnabled val="1"/>
        </dgm:presLayoutVars>
      </dgm:prSet>
      <dgm:spPr/>
    </dgm:pt>
    <dgm:pt modelId="{4D0B4194-E718-5045-983E-74944C7232B6}" type="pres">
      <dgm:prSet presAssocID="{F6F62AA4-832F-0148-89FB-76A268B3F883}" presName="textaccent3" presStyleCnt="0"/>
      <dgm:spPr/>
    </dgm:pt>
    <dgm:pt modelId="{F264F6AA-5E75-0442-9100-A8DDC89D2479}" type="pres">
      <dgm:prSet presAssocID="{F6F62AA4-832F-0148-89FB-76A268B3F883}" presName="accentRepeatNode" presStyleLbl="solidAlignAcc1" presStyleIdx="4" presStyleCnt="8"/>
      <dgm:spPr/>
    </dgm:pt>
    <dgm:pt modelId="{C02A9A0A-652B-3649-99D8-4510E34D04DE}" type="pres">
      <dgm:prSet presAssocID="{5807B26A-55C0-3A48-AC56-04E60E4C4680}" presName="image3" presStyleCnt="0"/>
      <dgm:spPr/>
    </dgm:pt>
    <dgm:pt modelId="{A9317CE7-EC5E-CD41-A9ED-A03A34078188}" type="pres">
      <dgm:prSet presAssocID="{5807B26A-55C0-3A48-AC56-04E60E4C4680}" presName="imageRepeatNode" presStyleLbl="alignAcc1" presStyleIdx="2" presStyleCnt="4"/>
      <dgm:spPr/>
    </dgm:pt>
    <dgm:pt modelId="{8132A671-75B2-A246-93D4-D297374B752E}" type="pres">
      <dgm:prSet presAssocID="{5807B26A-55C0-3A48-AC56-04E60E4C4680}" presName="imageaccent3" presStyleCnt="0"/>
      <dgm:spPr/>
    </dgm:pt>
    <dgm:pt modelId="{B7F770E8-9191-4349-8CB6-C8ABDFE90E35}" type="pres">
      <dgm:prSet presAssocID="{5807B26A-55C0-3A48-AC56-04E60E4C4680}" presName="accentRepeatNode" presStyleLbl="solidAlignAcc1" presStyleIdx="5" presStyleCnt="8"/>
      <dgm:spPr/>
    </dgm:pt>
    <dgm:pt modelId="{B541C916-648A-8B4E-80CE-987F7BF8A8A2}" type="pres">
      <dgm:prSet presAssocID="{9ECCA1DB-3210-8B48-9300-321E67317AD6}" presName="text4" presStyleCnt="0"/>
      <dgm:spPr/>
    </dgm:pt>
    <dgm:pt modelId="{A64B1111-1193-6C43-BC04-2B0E9D666B65}" type="pres">
      <dgm:prSet presAssocID="{9ECCA1DB-3210-8B48-9300-321E67317AD6}" presName="textRepeatNode" presStyleLbl="alignNode1" presStyleIdx="3" presStyleCnt="4">
        <dgm:presLayoutVars>
          <dgm:chMax val="0"/>
          <dgm:chPref val="0"/>
          <dgm:bulletEnabled val="1"/>
        </dgm:presLayoutVars>
      </dgm:prSet>
      <dgm:spPr/>
    </dgm:pt>
    <dgm:pt modelId="{2E1B4267-E799-3A45-ADC7-9151027013C4}" type="pres">
      <dgm:prSet presAssocID="{9ECCA1DB-3210-8B48-9300-321E67317AD6}" presName="textaccent4" presStyleCnt="0"/>
      <dgm:spPr/>
    </dgm:pt>
    <dgm:pt modelId="{C33ADCA8-6594-104C-89A5-84D28D4063D2}" type="pres">
      <dgm:prSet presAssocID="{9ECCA1DB-3210-8B48-9300-321E67317AD6}" presName="accentRepeatNode" presStyleLbl="solidAlignAcc1" presStyleIdx="6" presStyleCnt="8"/>
      <dgm:spPr/>
    </dgm:pt>
    <dgm:pt modelId="{5EF56527-2F77-F146-960F-022E1CB3482D}" type="pres">
      <dgm:prSet presAssocID="{A0E6A93C-0375-E640-838A-10ABF12F06CD}" presName="image4" presStyleCnt="0"/>
      <dgm:spPr/>
    </dgm:pt>
    <dgm:pt modelId="{DEFC28EE-ECF4-9945-8347-B911502A510D}" type="pres">
      <dgm:prSet presAssocID="{A0E6A93C-0375-E640-838A-10ABF12F06CD}" presName="imageRepeatNode" presStyleLbl="alignAcc1" presStyleIdx="3" presStyleCnt="4"/>
      <dgm:spPr/>
    </dgm:pt>
    <dgm:pt modelId="{8AFCBCED-D089-1F4F-A051-226F5FA32E0A}" type="pres">
      <dgm:prSet presAssocID="{A0E6A93C-0375-E640-838A-10ABF12F06CD}" presName="imageaccent4" presStyleCnt="0"/>
      <dgm:spPr/>
    </dgm:pt>
    <dgm:pt modelId="{31481A03-F825-694D-8424-DD5C6E9609BE}" type="pres">
      <dgm:prSet presAssocID="{A0E6A93C-0375-E640-838A-10ABF12F06CD}" presName="accentRepeatNode" presStyleLbl="solidAlignAcc1" presStyleIdx="7" presStyleCnt="8"/>
      <dgm:spPr/>
    </dgm:pt>
  </dgm:ptLst>
  <dgm:cxnLst>
    <dgm:cxn modelId="{8C233013-7869-AA4C-BEB1-29E85EA5BDF6}" type="presOf" srcId="{FC5A2A8D-17FC-4348-A87E-9953F878D481}" destId="{5BDCECFF-2C75-0A42-B6E6-3496604B153D}" srcOrd="0" destOrd="1" presId="urn:microsoft.com/office/officeart/2008/layout/HexagonCluster"/>
    <dgm:cxn modelId="{F9030C16-AE52-274E-BC8A-D7C4A55626D3}" type="presOf" srcId="{699948C2-AE45-484E-A5DA-07284BD6E432}" destId="{F7A444E7-74F7-8048-9F59-55B721349B07}" srcOrd="0" destOrd="3" presId="urn:microsoft.com/office/officeart/2008/layout/HexagonCluster"/>
    <dgm:cxn modelId="{C3BA2B2B-4C09-2246-A8B8-7892E9B66ED0}" type="presOf" srcId="{44A23AFE-F401-E944-A793-3B092BC2DC2C}" destId="{A64B1111-1193-6C43-BC04-2B0E9D666B65}" srcOrd="0" destOrd="2" presId="urn:microsoft.com/office/officeart/2008/layout/HexagonCluster"/>
    <dgm:cxn modelId="{D76C7B30-2FEB-F745-81CD-6E02396D29E2}" srcId="{1673A39B-EE3F-EE44-ACC8-BB61B0591C06}" destId="{B3817AA5-6B0C-A943-9D7A-FFB9042AA3D9}" srcOrd="2" destOrd="0" parTransId="{3152541F-2DF1-4C47-9DCF-C67108632387}" sibTransId="{4D794E0C-9101-1D4F-8088-8AE674B87D7D}"/>
    <dgm:cxn modelId="{A025AA30-8D0D-9749-A5A7-075B00A46AFC}" type="presOf" srcId="{3BA8CFC3-06B3-154A-A017-6B2D42520941}" destId="{8ADC169A-3330-5A4A-AE45-F89647986464}" srcOrd="0" destOrd="5" presId="urn:microsoft.com/office/officeart/2008/layout/HexagonCluster"/>
    <dgm:cxn modelId="{FE52DE3D-40BB-F840-B011-F7A18AE13F37}" srcId="{B3E2ACDA-1E91-804D-B972-FA8DCE99A156}" destId="{9ECCA1DB-3210-8B48-9300-321E67317AD6}" srcOrd="3" destOrd="0" parTransId="{A8DD5BE3-9069-384D-82A2-CD1293EA8E8B}" sibTransId="{A0E6A93C-0375-E640-838A-10ABF12F06CD}"/>
    <dgm:cxn modelId="{D744933F-C965-B64A-A49F-F822E9EEF00F}" type="presOf" srcId="{130AC932-515A-FB4B-BF8A-F78075EAC781}" destId="{2106D0C2-D2ED-C547-B5A4-A28A18824E3D}" srcOrd="0" destOrd="0" presId="urn:microsoft.com/office/officeart/2008/layout/HexagonCluster"/>
    <dgm:cxn modelId="{1EDE1740-30C3-AC41-942C-1D0E7CA67FE3}" type="presOf" srcId="{B3E2ACDA-1E91-804D-B972-FA8DCE99A156}" destId="{0ACD496D-42F2-5B4E-A58A-70C579EAAA64}" srcOrd="0" destOrd="0" presId="urn:microsoft.com/office/officeart/2008/layout/HexagonCluster"/>
    <dgm:cxn modelId="{550EEF46-C3C3-0549-A000-16500F28B996}" type="presOf" srcId="{B0A48964-62E8-444E-88BE-993E6BFB77D4}" destId="{F7A444E7-74F7-8048-9F59-55B721349B07}" srcOrd="0" destOrd="4" presId="urn:microsoft.com/office/officeart/2008/layout/HexagonCluster"/>
    <dgm:cxn modelId="{8C8AE650-5C05-664D-BAAD-55E68D5F54D1}" type="presOf" srcId="{BFDA11E7-EB15-DB46-9F64-92AED3C84A0C}" destId="{5BDCECFF-2C75-0A42-B6E6-3496604B153D}" srcOrd="0" destOrd="3" presId="urn:microsoft.com/office/officeart/2008/layout/HexagonCluster"/>
    <dgm:cxn modelId="{83780853-A830-214E-BC5B-D97DC2FFF778}" type="presOf" srcId="{6686C14F-2A95-CB45-9175-8F9CE6015F7B}" destId="{8ADC169A-3330-5A4A-AE45-F89647986464}" srcOrd="0" destOrd="4" presId="urn:microsoft.com/office/officeart/2008/layout/HexagonCluster"/>
    <dgm:cxn modelId="{1CD46358-F06B-4A47-8508-FA0B10CEEBC3}" srcId="{86F9529F-1AFD-BB4B-BA7C-C623949C80EF}" destId="{BFDA11E7-EB15-DB46-9F64-92AED3C84A0C}" srcOrd="2" destOrd="0" parTransId="{82434E0C-2B4F-1943-A186-8DC675DC43D6}" sibTransId="{8EC5DA4F-681B-6540-938C-0ECE2F9FA94E}"/>
    <dgm:cxn modelId="{E3ADAD59-5E8B-1B4C-8E98-8A2EE97A1C5B}" type="presOf" srcId="{2D81BE7F-ECD6-414D-9A27-3535F052EC4F}" destId="{F7A444E7-74F7-8048-9F59-55B721349B07}" srcOrd="0" destOrd="1" presId="urn:microsoft.com/office/officeart/2008/layout/HexagonCluster"/>
    <dgm:cxn modelId="{79E43861-9A37-4A44-8D76-DC28EA97E4DF}" type="presOf" srcId="{86F9529F-1AFD-BB4B-BA7C-C623949C80EF}" destId="{5BDCECFF-2C75-0A42-B6E6-3496604B153D}" srcOrd="0" destOrd="0" presId="urn:microsoft.com/office/officeart/2008/layout/HexagonCluster"/>
    <dgm:cxn modelId="{AAFE1264-839B-E64E-BD6D-066E6BDCF5DD}" type="presOf" srcId="{A0E6A93C-0375-E640-838A-10ABF12F06CD}" destId="{DEFC28EE-ECF4-9945-8347-B911502A510D}" srcOrd="0" destOrd="0" presId="urn:microsoft.com/office/officeart/2008/layout/HexagonCluster"/>
    <dgm:cxn modelId="{7A32A165-89FE-A14E-8B21-80481BC132B9}" type="presOf" srcId="{5807B26A-55C0-3A48-AC56-04E60E4C4680}" destId="{A9317CE7-EC5E-CD41-A9ED-A03A34078188}" srcOrd="0" destOrd="0" presId="urn:microsoft.com/office/officeart/2008/layout/HexagonCluster"/>
    <dgm:cxn modelId="{ABE9EB66-9E77-1544-A105-C895BD4F5BEE}" type="presOf" srcId="{F6F62AA4-832F-0148-89FB-76A268B3F883}" destId="{F7A444E7-74F7-8048-9F59-55B721349B07}" srcOrd="0" destOrd="0" presId="urn:microsoft.com/office/officeart/2008/layout/HexagonCluster"/>
    <dgm:cxn modelId="{524AA277-F911-1C4C-A8D5-84CFD8D8D060}" type="presOf" srcId="{87E4F5BA-3C2D-5044-AC56-2B2DBDF63F5E}" destId="{8ADC169A-3330-5A4A-AE45-F89647986464}" srcOrd="0" destOrd="2" presId="urn:microsoft.com/office/officeart/2008/layout/HexagonCluster"/>
    <dgm:cxn modelId="{54B3BE7A-9173-E349-B265-09202A56161E}" type="presOf" srcId="{41D85B26-E22B-8B47-82ED-E36DB2686422}" destId="{A64B1111-1193-6C43-BC04-2B0E9D666B65}" srcOrd="0" destOrd="3" presId="urn:microsoft.com/office/officeart/2008/layout/HexagonCluster"/>
    <dgm:cxn modelId="{9DC0357B-B654-1741-9188-B976DDB5C1B0}" srcId="{86F9529F-1AFD-BB4B-BA7C-C623949C80EF}" destId="{1E598805-A46B-8146-843D-24198D542655}" srcOrd="1" destOrd="0" parTransId="{BAD911F3-D365-A34E-89A4-4703062188AB}" sibTransId="{DDDB8D3E-D1CC-C045-AB62-22A9CC45BA7B}"/>
    <dgm:cxn modelId="{6861B884-5953-8445-A1F3-BC06FE8FF1BF}" srcId="{F6F62AA4-832F-0148-89FB-76A268B3F883}" destId="{699948C2-AE45-484E-A5DA-07284BD6E432}" srcOrd="2" destOrd="0" parTransId="{530D1BF1-52E3-694D-8834-76C27BF6E715}" sibTransId="{2B01D486-F00B-2245-BA10-E686E51DAE08}"/>
    <dgm:cxn modelId="{2BD5508D-5438-574A-A181-4D62C7E1B5F2}" srcId="{B3E2ACDA-1E91-804D-B972-FA8DCE99A156}" destId="{1673A39B-EE3F-EE44-ACC8-BB61B0591C06}" srcOrd="0" destOrd="0" parTransId="{2C97990C-A3E5-9146-9630-D37C9FB53EFE}" sibTransId="{8572BFE6-7D75-A244-A0D1-8E5F3F791E28}"/>
    <dgm:cxn modelId="{EC8DB094-C9B6-E148-981F-FA1E34FAD322}" srcId="{1673A39B-EE3F-EE44-ACC8-BB61B0591C06}" destId="{6686C14F-2A95-CB45-9175-8F9CE6015F7B}" srcOrd="3" destOrd="0" parTransId="{5946F7FC-BD48-5E40-ADF6-CBD3BCAD7D05}" sibTransId="{3839F436-DDFE-2E44-A590-3E18DE2EBA5E}"/>
    <dgm:cxn modelId="{A6ABFC97-D09D-DE4A-8655-20CE46858384}" srcId="{9ECCA1DB-3210-8B48-9300-321E67317AD6}" destId="{44A23AFE-F401-E944-A793-3B092BC2DC2C}" srcOrd="1" destOrd="0" parTransId="{9ECD1CFD-D0A4-6248-8144-80E6C2E5D089}" sibTransId="{C8EA0B1D-85AC-BE41-B86D-0B6CC761B992}"/>
    <dgm:cxn modelId="{760B6A9D-2B2A-434D-B2D5-7FD587C6852B}" srcId="{9ECCA1DB-3210-8B48-9300-321E67317AD6}" destId="{41D85B26-E22B-8B47-82ED-E36DB2686422}" srcOrd="2" destOrd="0" parTransId="{EDEB119A-2196-EB49-BD42-B66D0F557E5E}" sibTransId="{417E2E6F-D3DF-4A4D-A37D-1A2FB625C387}"/>
    <dgm:cxn modelId="{B1B861A2-9623-DD45-A7BC-1AD74A898AF2}" type="presOf" srcId="{9ECCA1DB-3210-8B48-9300-321E67317AD6}" destId="{A64B1111-1193-6C43-BC04-2B0E9D666B65}" srcOrd="0" destOrd="0" presId="urn:microsoft.com/office/officeart/2008/layout/HexagonCluster"/>
    <dgm:cxn modelId="{20C21EA3-43A5-B24A-BE23-5D047D1E60ED}" type="presOf" srcId="{1E598805-A46B-8146-843D-24198D542655}" destId="{5BDCECFF-2C75-0A42-B6E6-3496604B153D}" srcOrd="0" destOrd="2" presId="urn:microsoft.com/office/officeart/2008/layout/HexagonCluster"/>
    <dgm:cxn modelId="{FB7F56A6-DDA0-694A-98E6-BD5FDFF32C08}" type="presOf" srcId="{7D05C503-BE83-3744-ABCE-73BCDE32C229}" destId="{8ADC169A-3330-5A4A-AE45-F89647986464}" srcOrd="0" destOrd="1" presId="urn:microsoft.com/office/officeart/2008/layout/HexagonCluster"/>
    <dgm:cxn modelId="{EAD8C5AC-4C20-6346-BB6E-0CE88182EC6A}" srcId="{1673A39B-EE3F-EE44-ACC8-BB61B0591C06}" destId="{7D05C503-BE83-3744-ABCE-73BCDE32C229}" srcOrd="0" destOrd="0" parTransId="{B32CAC87-23EA-E345-80E5-5B706B9491BC}" sibTransId="{9A43F441-72B3-5B4A-87B0-3BEE5481C3E9}"/>
    <dgm:cxn modelId="{2C0C9AAF-B877-374B-A0CE-2A3F736028CD}" srcId="{B3E2ACDA-1E91-804D-B972-FA8DCE99A156}" destId="{F6F62AA4-832F-0148-89FB-76A268B3F883}" srcOrd="2" destOrd="0" parTransId="{03A4AF34-47E7-8F46-B71B-9F69B0A850C9}" sibTransId="{5807B26A-55C0-3A48-AC56-04E60E4C4680}"/>
    <dgm:cxn modelId="{73D639B0-77E3-8049-A6C3-022823E9DA31}" srcId="{F6F62AA4-832F-0148-89FB-76A268B3F883}" destId="{EEFDBF95-2EFE-C34F-A2E5-3EFBA2B6DDAD}" srcOrd="1" destOrd="0" parTransId="{A8E30620-6240-AC4D-B121-B839B9FBF828}" sibTransId="{3D0AC896-2E72-0B40-8F99-473791ABB850}"/>
    <dgm:cxn modelId="{CB28DBB4-BB7E-CE43-AB14-317D56C28AFB}" srcId="{F6F62AA4-832F-0148-89FB-76A268B3F883}" destId="{B0A48964-62E8-444E-88BE-993E6BFB77D4}" srcOrd="3" destOrd="0" parTransId="{130A25D2-43C2-9D49-9512-40073715CA8B}" sibTransId="{8FA6AD6D-4030-A540-8B9F-C7D29E5E9498}"/>
    <dgm:cxn modelId="{D14833BD-BA74-AB46-AA29-A011AAEDD781}" srcId="{B3E2ACDA-1E91-804D-B972-FA8DCE99A156}" destId="{86F9529F-1AFD-BB4B-BA7C-C623949C80EF}" srcOrd="1" destOrd="0" parTransId="{7F6CDEAB-E599-C44F-97EB-C01078F18D49}" sibTransId="{130AC932-515A-FB4B-BF8A-F78075EAC781}"/>
    <dgm:cxn modelId="{0D8DBDC8-0F3F-8849-A23D-CA7042195EA9}" srcId="{1673A39B-EE3F-EE44-ACC8-BB61B0591C06}" destId="{87E4F5BA-3C2D-5044-AC56-2B2DBDF63F5E}" srcOrd="1" destOrd="0" parTransId="{85214C8E-D736-F949-9C35-D45906D1B792}" sibTransId="{DAE525FD-64F2-5C4B-913A-E6D8462DC70D}"/>
    <dgm:cxn modelId="{6BB6D8CD-D3A6-A64E-B1DD-A4D8048E5C8C}" srcId="{9ECCA1DB-3210-8B48-9300-321E67317AD6}" destId="{7B124EC1-C7A8-6249-97CD-F6C56ED64C87}" srcOrd="0" destOrd="0" parTransId="{E9795D75-3AEE-B145-91AD-9E67F2015CB5}" sibTransId="{7430A1E6-809F-ED4B-B719-07C7C761A4C5}"/>
    <dgm:cxn modelId="{180DA8DD-7354-A243-AA7A-24200CB10E53}" type="presOf" srcId="{7B124EC1-C7A8-6249-97CD-F6C56ED64C87}" destId="{A64B1111-1193-6C43-BC04-2B0E9D666B65}" srcOrd="0" destOrd="1" presId="urn:microsoft.com/office/officeart/2008/layout/HexagonCluster"/>
    <dgm:cxn modelId="{8A9DF4E4-CB7A-3D4C-AB26-11CBF8D07DA0}" type="presOf" srcId="{EEFDBF95-2EFE-C34F-A2E5-3EFBA2B6DDAD}" destId="{F7A444E7-74F7-8048-9F59-55B721349B07}" srcOrd="0" destOrd="2" presId="urn:microsoft.com/office/officeart/2008/layout/HexagonCluster"/>
    <dgm:cxn modelId="{E2B312EC-F5E4-1E49-8AD2-0A137742346B}" type="presOf" srcId="{1673A39B-EE3F-EE44-ACC8-BB61B0591C06}" destId="{8ADC169A-3330-5A4A-AE45-F89647986464}" srcOrd="0" destOrd="0" presId="urn:microsoft.com/office/officeart/2008/layout/HexagonCluster"/>
    <dgm:cxn modelId="{3155D9F0-2416-DE40-9BE1-9A9157CD86E4}" srcId="{F6F62AA4-832F-0148-89FB-76A268B3F883}" destId="{2D81BE7F-ECD6-414D-9A27-3535F052EC4F}" srcOrd="0" destOrd="0" parTransId="{8AACC5B1-9631-BF42-95CC-E4FBDEFE8E95}" sibTransId="{C1F4548B-0F92-D740-9428-00BCB9315932}"/>
    <dgm:cxn modelId="{E79900F7-9636-0A4D-94D5-BE0B095A4057}" type="presOf" srcId="{8572BFE6-7D75-A244-A0D1-8E5F3F791E28}" destId="{9F9B3E9A-7EFA-B74E-BC4A-4B01CC656637}" srcOrd="0" destOrd="0" presId="urn:microsoft.com/office/officeart/2008/layout/HexagonCluster"/>
    <dgm:cxn modelId="{0A010EF9-84B3-024B-B260-8458FA4F09F9}" type="presOf" srcId="{B3817AA5-6B0C-A943-9D7A-FFB9042AA3D9}" destId="{8ADC169A-3330-5A4A-AE45-F89647986464}" srcOrd="0" destOrd="3" presId="urn:microsoft.com/office/officeart/2008/layout/HexagonCluster"/>
    <dgm:cxn modelId="{B84AA9FE-3177-4D4A-80E8-94F746B2229F}" srcId="{1673A39B-EE3F-EE44-ACC8-BB61B0591C06}" destId="{3BA8CFC3-06B3-154A-A017-6B2D42520941}" srcOrd="4" destOrd="0" parTransId="{8FE258DD-AE40-354E-BF15-E6AE91AA90F8}" sibTransId="{EDFEB9B7-E4F1-0142-BDB0-146C5A2ADCCB}"/>
    <dgm:cxn modelId="{3593ECFF-C613-494A-8FC4-E69771563FDA}" srcId="{86F9529F-1AFD-BB4B-BA7C-C623949C80EF}" destId="{FC5A2A8D-17FC-4348-A87E-9953F878D481}" srcOrd="0" destOrd="0" parTransId="{9298AC1A-EB80-164E-B1E3-CF68B3E9581D}" sibTransId="{0986D3D5-786A-5749-AEEB-9520FB886483}"/>
    <dgm:cxn modelId="{4648A0AC-8D5A-A243-A25B-A83A594591FF}" type="presParOf" srcId="{0ACD496D-42F2-5B4E-A58A-70C579EAAA64}" destId="{B5E767D3-7760-A64E-AC3C-333671BF1EF9}" srcOrd="0" destOrd="0" presId="urn:microsoft.com/office/officeart/2008/layout/HexagonCluster"/>
    <dgm:cxn modelId="{20232667-6391-CA49-9362-3BB345CCD965}" type="presParOf" srcId="{B5E767D3-7760-A64E-AC3C-333671BF1EF9}" destId="{8ADC169A-3330-5A4A-AE45-F89647986464}" srcOrd="0" destOrd="0" presId="urn:microsoft.com/office/officeart/2008/layout/HexagonCluster"/>
    <dgm:cxn modelId="{09625860-9FDA-B54F-BF16-530518DF9685}" type="presParOf" srcId="{0ACD496D-42F2-5B4E-A58A-70C579EAAA64}" destId="{5DE8C559-198A-6042-87D1-3F01DBDDBAC3}" srcOrd="1" destOrd="0" presId="urn:microsoft.com/office/officeart/2008/layout/HexagonCluster"/>
    <dgm:cxn modelId="{AAE13579-13D6-F544-BF66-037ADF0221D1}" type="presParOf" srcId="{5DE8C559-198A-6042-87D1-3F01DBDDBAC3}" destId="{E2F00007-9B92-0041-BEA3-D44D64513C8D}" srcOrd="0" destOrd="0" presId="urn:microsoft.com/office/officeart/2008/layout/HexagonCluster"/>
    <dgm:cxn modelId="{6D609A0B-CFE6-C842-BF26-F04B178D863D}" type="presParOf" srcId="{0ACD496D-42F2-5B4E-A58A-70C579EAAA64}" destId="{6B9FC695-CD2A-3943-8578-8A4257ED43C4}" srcOrd="2" destOrd="0" presId="urn:microsoft.com/office/officeart/2008/layout/HexagonCluster"/>
    <dgm:cxn modelId="{8FBCABC1-E144-7049-9151-79E98F650AEB}" type="presParOf" srcId="{6B9FC695-CD2A-3943-8578-8A4257ED43C4}" destId="{9F9B3E9A-7EFA-B74E-BC4A-4B01CC656637}" srcOrd="0" destOrd="0" presId="urn:microsoft.com/office/officeart/2008/layout/HexagonCluster"/>
    <dgm:cxn modelId="{42C34C44-5BCB-2447-9385-E26B81AAF537}" type="presParOf" srcId="{0ACD496D-42F2-5B4E-A58A-70C579EAAA64}" destId="{4F38BB2B-222E-B247-A142-5C07E25FD8E5}" srcOrd="3" destOrd="0" presId="urn:microsoft.com/office/officeart/2008/layout/HexagonCluster"/>
    <dgm:cxn modelId="{40044C6E-43E1-7B4A-936C-29D065B80E0A}" type="presParOf" srcId="{4F38BB2B-222E-B247-A142-5C07E25FD8E5}" destId="{B612A3EF-E098-8B49-A42C-3F9EF3F19EF4}" srcOrd="0" destOrd="0" presId="urn:microsoft.com/office/officeart/2008/layout/HexagonCluster"/>
    <dgm:cxn modelId="{911DC667-C2AD-3744-8E50-0D3147E9F774}" type="presParOf" srcId="{0ACD496D-42F2-5B4E-A58A-70C579EAAA64}" destId="{A21BF43F-4C01-4F41-988E-4DD23090E16F}" srcOrd="4" destOrd="0" presId="urn:microsoft.com/office/officeart/2008/layout/HexagonCluster"/>
    <dgm:cxn modelId="{F0B2AE2B-0FF1-E44A-9C71-4552C0CE67EC}" type="presParOf" srcId="{A21BF43F-4C01-4F41-988E-4DD23090E16F}" destId="{5BDCECFF-2C75-0A42-B6E6-3496604B153D}" srcOrd="0" destOrd="0" presId="urn:microsoft.com/office/officeart/2008/layout/HexagonCluster"/>
    <dgm:cxn modelId="{5B034CBA-9277-DE4D-8180-7E90E6C14F53}" type="presParOf" srcId="{0ACD496D-42F2-5B4E-A58A-70C579EAAA64}" destId="{29BFE7B6-C351-B140-BAD1-623E0FB37A5A}" srcOrd="5" destOrd="0" presId="urn:microsoft.com/office/officeart/2008/layout/HexagonCluster"/>
    <dgm:cxn modelId="{4BC738D6-1637-3842-B3DB-96BC9E62E6F4}" type="presParOf" srcId="{29BFE7B6-C351-B140-BAD1-623E0FB37A5A}" destId="{FADF2996-3DE1-BC46-BCBA-F8E6C735DE6D}" srcOrd="0" destOrd="0" presId="urn:microsoft.com/office/officeart/2008/layout/HexagonCluster"/>
    <dgm:cxn modelId="{5A591C98-602F-9C42-89D0-8DB0DA30CC70}" type="presParOf" srcId="{0ACD496D-42F2-5B4E-A58A-70C579EAAA64}" destId="{C290B8CC-833F-EE4C-84C1-D29A6CE8DA3C}" srcOrd="6" destOrd="0" presId="urn:microsoft.com/office/officeart/2008/layout/HexagonCluster"/>
    <dgm:cxn modelId="{E3068657-2423-5D46-BE05-276215B4097D}" type="presParOf" srcId="{C290B8CC-833F-EE4C-84C1-D29A6CE8DA3C}" destId="{2106D0C2-D2ED-C547-B5A4-A28A18824E3D}" srcOrd="0" destOrd="0" presId="urn:microsoft.com/office/officeart/2008/layout/HexagonCluster"/>
    <dgm:cxn modelId="{9C75B124-AD67-D046-BD4A-C2AE3FB3E02B}" type="presParOf" srcId="{0ACD496D-42F2-5B4E-A58A-70C579EAAA64}" destId="{8B89A3DD-13BE-2143-AD8A-7A380748CB0F}" srcOrd="7" destOrd="0" presId="urn:microsoft.com/office/officeart/2008/layout/HexagonCluster"/>
    <dgm:cxn modelId="{1BBDF499-BB13-394C-94AF-701AC30D7591}" type="presParOf" srcId="{8B89A3DD-13BE-2143-AD8A-7A380748CB0F}" destId="{59FAF472-F88C-1140-99DC-47E84EC6AE38}" srcOrd="0" destOrd="0" presId="urn:microsoft.com/office/officeart/2008/layout/HexagonCluster"/>
    <dgm:cxn modelId="{BA0D504E-115A-7044-8DD3-3FA7EC628E58}" type="presParOf" srcId="{0ACD496D-42F2-5B4E-A58A-70C579EAAA64}" destId="{0D8315CA-AFAC-B248-BFB8-DE222369F790}" srcOrd="8" destOrd="0" presId="urn:microsoft.com/office/officeart/2008/layout/HexagonCluster"/>
    <dgm:cxn modelId="{8E3A376B-1BA1-C34D-9CB2-513D99A41320}" type="presParOf" srcId="{0D8315CA-AFAC-B248-BFB8-DE222369F790}" destId="{F7A444E7-74F7-8048-9F59-55B721349B07}" srcOrd="0" destOrd="0" presId="urn:microsoft.com/office/officeart/2008/layout/HexagonCluster"/>
    <dgm:cxn modelId="{E6A03DD1-BB0D-9842-B2B0-A2915734D2CC}" type="presParOf" srcId="{0ACD496D-42F2-5B4E-A58A-70C579EAAA64}" destId="{4D0B4194-E718-5045-983E-74944C7232B6}" srcOrd="9" destOrd="0" presId="urn:microsoft.com/office/officeart/2008/layout/HexagonCluster"/>
    <dgm:cxn modelId="{8EEADF09-7C3C-4B44-8D92-B94CFE457E6C}" type="presParOf" srcId="{4D0B4194-E718-5045-983E-74944C7232B6}" destId="{F264F6AA-5E75-0442-9100-A8DDC89D2479}" srcOrd="0" destOrd="0" presId="urn:microsoft.com/office/officeart/2008/layout/HexagonCluster"/>
    <dgm:cxn modelId="{3618A5A2-8621-1B41-B45E-D49FB55E400D}" type="presParOf" srcId="{0ACD496D-42F2-5B4E-A58A-70C579EAAA64}" destId="{C02A9A0A-652B-3649-99D8-4510E34D04DE}" srcOrd="10" destOrd="0" presId="urn:microsoft.com/office/officeart/2008/layout/HexagonCluster"/>
    <dgm:cxn modelId="{DFC6F7E2-25DD-064A-8C95-46A00CB6A1A9}" type="presParOf" srcId="{C02A9A0A-652B-3649-99D8-4510E34D04DE}" destId="{A9317CE7-EC5E-CD41-A9ED-A03A34078188}" srcOrd="0" destOrd="0" presId="urn:microsoft.com/office/officeart/2008/layout/HexagonCluster"/>
    <dgm:cxn modelId="{DE8ABAA2-B78C-6D4C-8246-6C61B29415D8}" type="presParOf" srcId="{0ACD496D-42F2-5B4E-A58A-70C579EAAA64}" destId="{8132A671-75B2-A246-93D4-D297374B752E}" srcOrd="11" destOrd="0" presId="urn:microsoft.com/office/officeart/2008/layout/HexagonCluster"/>
    <dgm:cxn modelId="{6CB8C8BE-2011-244F-AFF4-56D239D7D231}" type="presParOf" srcId="{8132A671-75B2-A246-93D4-D297374B752E}" destId="{B7F770E8-9191-4349-8CB6-C8ABDFE90E35}" srcOrd="0" destOrd="0" presId="urn:microsoft.com/office/officeart/2008/layout/HexagonCluster"/>
    <dgm:cxn modelId="{3A690212-A0CA-9E4C-8E4C-EB2E449C5DC2}" type="presParOf" srcId="{0ACD496D-42F2-5B4E-A58A-70C579EAAA64}" destId="{B541C916-648A-8B4E-80CE-987F7BF8A8A2}" srcOrd="12" destOrd="0" presId="urn:microsoft.com/office/officeart/2008/layout/HexagonCluster"/>
    <dgm:cxn modelId="{D153DB3A-C03C-9B48-B89B-43C79AB48C4C}" type="presParOf" srcId="{B541C916-648A-8B4E-80CE-987F7BF8A8A2}" destId="{A64B1111-1193-6C43-BC04-2B0E9D666B65}" srcOrd="0" destOrd="0" presId="urn:microsoft.com/office/officeart/2008/layout/HexagonCluster"/>
    <dgm:cxn modelId="{D66BB13F-4E71-EE4C-B623-BEF417367ED0}" type="presParOf" srcId="{0ACD496D-42F2-5B4E-A58A-70C579EAAA64}" destId="{2E1B4267-E799-3A45-ADC7-9151027013C4}" srcOrd="13" destOrd="0" presId="urn:microsoft.com/office/officeart/2008/layout/HexagonCluster"/>
    <dgm:cxn modelId="{C8392F56-2D52-9140-98E4-C99099D6F538}" type="presParOf" srcId="{2E1B4267-E799-3A45-ADC7-9151027013C4}" destId="{C33ADCA8-6594-104C-89A5-84D28D4063D2}" srcOrd="0" destOrd="0" presId="urn:microsoft.com/office/officeart/2008/layout/HexagonCluster"/>
    <dgm:cxn modelId="{27B5FA0E-A180-CA47-A077-BA470B51666E}" type="presParOf" srcId="{0ACD496D-42F2-5B4E-A58A-70C579EAAA64}" destId="{5EF56527-2F77-F146-960F-022E1CB3482D}" srcOrd="14" destOrd="0" presId="urn:microsoft.com/office/officeart/2008/layout/HexagonCluster"/>
    <dgm:cxn modelId="{B31724FD-AFB9-C343-AD21-3FCFD59D2144}" type="presParOf" srcId="{5EF56527-2F77-F146-960F-022E1CB3482D}" destId="{DEFC28EE-ECF4-9945-8347-B911502A510D}" srcOrd="0" destOrd="0" presId="urn:microsoft.com/office/officeart/2008/layout/HexagonCluster"/>
    <dgm:cxn modelId="{E2A48BF9-B8DE-5B44-9D20-44F78E1EF44A}" type="presParOf" srcId="{0ACD496D-42F2-5B4E-A58A-70C579EAAA64}" destId="{8AFCBCED-D089-1F4F-A051-226F5FA32E0A}" srcOrd="15" destOrd="0" presId="urn:microsoft.com/office/officeart/2008/layout/HexagonCluster"/>
    <dgm:cxn modelId="{AEB55293-3F54-C840-BC8B-669B539544FF}" type="presParOf" srcId="{8AFCBCED-D089-1F4F-A051-226F5FA32E0A}" destId="{31481A03-F825-694D-8424-DD5C6E9609BE}" srcOrd="0" destOrd="0" presId="urn:microsoft.com/office/officeart/2008/layout/Hexagon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303119-B1E6-2B40-B2CF-2B58FFC3908D}">
      <dsp:nvSpPr>
        <dsp:cNvPr id="0" name=""/>
        <dsp:cNvSpPr/>
      </dsp:nvSpPr>
      <dsp:spPr>
        <a:xfrm>
          <a:off x="3169207" y="1949628"/>
          <a:ext cx="1390777" cy="139077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r>
            <a:rPr lang="en-US" sz="4900" kern="1200" dirty="0"/>
            <a:t>Me</a:t>
          </a:r>
        </a:p>
      </dsp:txBody>
      <dsp:txXfrm>
        <a:off x="3372882" y="2153303"/>
        <a:ext cx="983427" cy="983427"/>
      </dsp:txXfrm>
    </dsp:sp>
    <dsp:sp modelId="{109F5ED8-E017-9A4C-8FAA-F87481E33AF4}">
      <dsp:nvSpPr>
        <dsp:cNvPr id="0" name=""/>
        <dsp:cNvSpPr/>
      </dsp:nvSpPr>
      <dsp:spPr>
        <a:xfrm rot="16181780">
          <a:off x="3712189" y="1443637"/>
          <a:ext cx="294584" cy="4728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3756611" y="1582397"/>
        <a:ext cx="206209" cy="283718"/>
      </dsp:txXfrm>
    </dsp:sp>
    <dsp:sp modelId="{0E834D87-3F5C-9B48-B97E-883E6E43DC53}">
      <dsp:nvSpPr>
        <dsp:cNvPr id="0" name=""/>
        <dsp:cNvSpPr/>
      </dsp:nvSpPr>
      <dsp:spPr>
        <a:xfrm>
          <a:off x="3158890" y="3058"/>
          <a:ext cx="1390777" cy="139077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Sequencing lab</a:t>
          </a:r>
        </a:p>
      </dsp:txBody>
      <dsp:txXfrm>
        <a:off x="3362565" y="206733"/>
        <a:ext cx="983427" cy="983427"/>
      </dsp:txXfrm>
    </dsp:sp>
    <dsp:sp modelId="{D59D721F-2F16-634E-AEBF-F90E98DCA7AE}">
      <dsp:nvSpPr>
        <dsp:cNvPr id="0" name=""/>
        <dsp:cNvSpPr/>
      </dsp:nvSpPr>
      <dsp:spPr>
        <a:xfrm rot="1809152">
          <a:off x="4550314" y="2891107"/>
          <a:ext cx="289838" cy="4728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4556197" y="2963842"/>
        <a:ext cx="202887" cy="283718"/>
      </dsp:txXfrm>
    </dsp:sp>
    <dsp:sp modelId="{E4D1D102-FA41-9E4D-A30C-195078850231}">
      <dsp:nvSpPr>
        <dsp:cNvPr id="0" name=""/>
        <dsp:cNvSpPr/>
      </dsp:nvSpPr>
      <dsp:spPr>
        <a:xfrm>
          <a:off x="4844669" y="2922913"/>
          <a:ext cx="1390777" cy="139077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Software Developers</a:t>
          </a:r>
        </a:p>
      </dsp:txBody>
      <dsp:txXfrm>
        <a:off x="5048344" y="3126588"/>
        <a:ext cx="983427" cy="983427"/>
      </dsp:txXfrm>
    </dsp:sp>
    <dsp:sp modelId="{374B63F4-4584-8E4F-B4BE-3C8045EB1652}">
      <dsp:nvSpPr>
        <dsp:cNvPr id="0" name=""/>
        <dsp:cNvSpPr/>
      </dsp:nvSpPr>
      <dsp:spPr>
        <a:xfrm rot="9009068">
          <a:off x="2874240" y="2891011"/>
          <a:ext cx="299309" cy="4728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2958077" y="2963238"/>
        <a:ext cx="209516" cy="283718"/>
      </dsp:txXfrm>
    </dsp:sp>
    <dsp:sp modelId="{FACE7247-3E53-3A4A-8F94-AB0B0702BAA8}">
      <dsp:nvSpPr>
        <dsp:cNvPr id="0" name=""/>
        <dsp:cNvSpPr/>
      </dsp:nvSpPr>
      <dsp:spPr>
        <a:xfrm>
          <a:off x="1473111" y="2922913"/>
          <a:ext cx="1390777" cy="139077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Genomic Analyst</a:t>
          </a:r>
        </a:p>
      </dsp:txBody>
      <dsp:txXfrm>
        <a:off x="1676786" y="3126588"/>
        <a:ext cx="983427" cy="9834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DC169A-3330-5A4A-AE45-F89647986464}">
      <dsp:nvSpPr>
        <dsp:cNvPr id="0" name=""/>
        <dsp:cNvSpPr/>
      </dsp:nvSpPr>
      <dsp:spPr>
        <a:xfrm>
          <a:off x="2297354" y="3835330"/>
          <a:ext cx="2706276" cy="2323026"/>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t" anchorCtr="0">
          <a:noAutofit/>
        </a:bodyPr>
        <a:lstStyle/>
        <a:p>
          <a:pPr marL="0" lvl="0" indent="0" algn="l" defTabSz="800100">
            <a:lnSpc>
              <a:spcPct val="90000"/>
            </a:lnSpc>
            <a:spcBef>
              <a:spcPct val="0"/>
            </a:spcBef>
            <a:spcAft>
              <a:spcPct val="35000"/>
            </a:spcAft>
            <a:buNone/>
          </a:pPr>
          <a:r>
            <a:rPr lang="en-US" sz="1800" kern="1200" dirty="0"/>
            <a:t>Tech</a:t>
          </a:r>
        </a:p>
        <a:p>
          <a:pPr marL="114300" lvl="1" indent="-114300" algn="l" defTabSz="622300">
            <a:lnSpc>
              <a:spcPct val="90000"/>
            </a:lnSpc>
            <a:spcBef>
              <a:spcPct val="0"/>
            </a:spcBef>
            <a:spcAft>
              <a:spcPct val="15000"/>
            </a:spcAft>
            <a:buChar char="•"/>
          </a:pPr>
          <a:r>
            <a:rPr lang="en-US" sz="1400" kern="1200" dirty="0"/>
            <a:t>Programming</a:t>
          </a:r>
        </a:p>
        <a:p>
          <a:pPr marL="114300" lvl="1" indent="-114300" algn="l" defTabSz="622300">
            <a:lnSpc>
              <a:spcPct val="90000"/>
            </a:lnSpc>
            <a:spcBef>
              <a:spcPct val="0"/>
            </a:spcBef>
            <a:spcAft>
              <a:spcPct val="15000"/>
            </a:spcAft>
            <a:buChar char="•"/>
          </a:pPr>
          <a:r>
            <a:rPr lang="en-US" sz="1400" kern="1200" dirty="0"/>
            <a:t>Compute clusters</a:t>
          </a:r>
        </a:p>
        <a:p>
          <a:pPr marL="114300" lvl="1" indent="-114300" algn="l" defTabSz="622300">
            <a:lnSpc>
              <a:spcPct val="90000"/>
            </a:lnSpc>
            <a:spcBef>
              <a:spcPct val="0"/>
            </a:spcBef>
            <a:spcAft>
              <a:spcPct val="15000"/>
            </a:spcAft>
            <a:buChar char="•"/>
          </a:pPr>
          <a:r>
            <a:rPr lang="en-US" sz="1400" kern="1200" dirty="0"/>
            <a:t>Unix</a:t>
          </a:r>
        </a:p>
        <a:p>
          <a:pPr marL="114300" lvl="1" indent="-114300" algn="l" defTabSz="622300">
            <a:lnSpc>
              <a:spcPct val="90000"/>
            </a:lnSpc>
            <a:spcBef>
              <a:spcPct val="0"/>
            </a:spcBef>
            <a:spcAft>
              <a:spcPct val="15000"/>
            </a:spcAft>
            <a:buChar char="•"/>
          </a:pPr>
          <a:r>
            <a:rPr lang="en-US" sz="1400" kern="1200" dirty="0"/>
            <a:t>Troubleshooting</a:t>
          </a:r>
        </a:p>
        <a:p>
          <a:pPr marL="114300" lvl="1" indent="-114300" algn="l" defTabSz="622300">
            <a:lnSpc>
              <a:spcPct val="90000"/>
            </a:lnSpc>
            <a:spcBef>
              <a:spcPct val="0"/>
            </a:spcBef>
            <a:spcAft>
              <a:spcPct val="15000"/>
            </a:spcAft>
            <a:buChar char="•"/>
          </a:pPr>
          <a:r>
            <a:rPr lang="en-US" sz="1400" kern="1200" dirty="0"/>
            <a:t>New languages &amp; tools</a:t>
          </a:r>
        </a:p>
      </dsp:txBody>
      <dsp:txXfrm>
        <a:off x="2716463" y="4195086"/>
        <a:ext cx="1868059" cy="1603514"/>
      </dsp:txXfrm>
    </dsp:sp>
    <dsp:sp modelId="{E2F00007-9B92-0041-BEA3-D44D64513C8D}">
      <dsp:nvSpPr>
        <dsp:cNvPr id="0" name=""/>
        <dsp:cNvSpPr/>
      </dsp:nvSpPr>
      <dsp:spPr>
        <a:xfrm>
          <a:off x="2382000" y="4861855"/>
          <a:ext cx="315930" cy="27243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F9B3E9A-7EFA-B74E-BC4A-4B01CC656637}">
      <dsp:nvSpPr>
        <dsp:cNvPr id="0" name=""/>
        <dsp:cNvSpPr/>
      </dsp:nvSpPr>
      <dsp:spPr>
        <a:xfrm>
          <a:off x="0" y="2572576"/>
          <a:ext cx="2706276" cy="2323026"/>
        </a:xfrm>
        <a:prstGeom prst="hexagon">
          <a:avLst>
            <a:gd name="adj" fmla="val 25000"/>
            <a:gd name="vf" fmla="val 115470"/>
          </a:avLst>
        </a:prstGeom>
        <a:blipFill rotWithShape="1">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12A3EF-E098-8B49-A42C-3F9EF3F19EF4}">
      <dsp:nvSpPr>
        <dsp:cNvPr id="0" name=""/>
        <dsp:cNvSpPr/>
      </dsp:nvSpPr>
      <dsp:spPr>
        <a:xfrm>
          <a:off x="1832399" y="4573471"/>
          <a:ext cx="315930" cy="27243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DCECFF-2C75-0A42-B6E6-3496604B153D}">
      <dsp:nvSpPr>
        <dsp:cNvPr id="0" name=""/>
        <dsp:cNvSpPr/>
      </dsp:nvSpPr>
      <dsp:spPr>
        <a:xfrm>
          <a:off x="4592325" y="2554782"/>
          <a:ext cx="2706276" cy="2323026"/>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t" anchorCtr="0">
          <a:noAutofit/>
        </a:bodyPr>
        <a:lstStyle/>
        <a:p>
          <a:pPr marL="0" lvl="0" indent="0" algn="l" defTabSz="800100">
            <a:lnSpc>
              <a:spcPct val="90000"/>
            </a:lnSpc>
            <a:spcBef>
              <a:spcPct val="0"/>
            </a:spcBef>
            <a:spcAft>
              <a:spcPct val="35000"/>
            </a:spcAft>
            <a:buNone/>
          </a:pPr>
          <a:r>
            <a:rPr lang="en-US" sz="1800" kern="1200" dirty="0"/>
            <a:t>Science</a:t>
          </a:r>
        </a:p>
        <a:p>
          <a:pPr marL="114300" lvl="1" indent="-114300" algn="l" defTabSz="622300">
            <a:lnSpc>
              <a:spcPct val="90000"/>
            </a:lnSpc>
            <a:spcBef>
              <a:spcPct val="0"/>
            </a:spcBef>
            <a:spcAft>
              <a:spcPct val="15000"/>
            </a:spcAft>
            <a:buChar char="•"/>
          </a:pPr>
          <a:r>
            <a:rPr lang="en-US" sz="1400" kern="1200" dirty="0"/>
            <a:t>Genetics &amp; Biochemistry</a:t>
          </a:r>
        </a:p>
        <a:p>
          <a:pPr marL="114300" lvl="1" indent="-114300" algn="l" defTabSz="622300">
            <a:lnSpc>
              <a:spcPct val="90000"/>
            </a:lnSpc>
            <a:spcBef>
              <a:spcPct val="0"/>
            </a:spcBef>
            <a:spcAft>
              <a:spcPct val="15000"/>
            </a:spcAft>
            <a:buChar char="•"/>
          </a:pPr>
          <a:r>
            <a:rPr lang="en-US" sz="1400" kern="1200" dirty="0"/>
            <a:t>Statistics </a:t>
          </a:r>
        </a:p>
        <a:p>
          <a:pPr marL="114300" lvl="1" indent="-114300" algn="l" defTabSz="622300">
            <a:lnSpc>
              <a:spcPct val="90000"/>
            </a:lnSpc>
            <a:spcBef>
              <a:spcPct val="0"/>
            </a:spcBef>
            <a:spcAft>
              <a:spcPct val="15000"/>
            </a:spcAft>
            <a:buChar char="•"/>
          </a:pPr>
          <a:r>
            <a:rPr lang="en-US" sz="1400" kern="1200" dirty="0"/>
            <a:t>Scientific Literature</a:t>
          </a:r>
        </a:p>
      </dsp:txBody>
      <dsp:txXfrm>
        <a:off x="5011434" y="2914538"/>
        <a:ext cx="1868059" cy="1603514"/>
      </dsp:txXfrm>
    </dsp:sp>
    <dsp:sp modelId="{FADF2996-3DE1-BC46-BCBA-F8E6C735DE6D}">
      <dsp:nvSpPr>
        <dsp:cNvPr id="0" name=""/>
        <dsp:cNvSpPr/>
      </dsp:nvSpPr>
      <dsp:spPr>
        <a:xfrm>
          <a:off x="6446184" y="4553223"/>
          <a:ext cx="315930" cy="27243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106D0C2-D2ED-C547-B5A4-A28A18824E3D}">
      <dsp:nvSpPr>
        <dsp:cNvPr id="0" name=""/>
        <dsp:cNvSpPr/>
      </dsp:nvSpPr>
      <dsp:spPr>
        <a:xfrm>
          <a:off x="6899217" y="3831649"/>
          <a:ext cx="2706276" cy="2323026"/>
        </a:xfrm>
        <a:prstGeom prst="hexagon">
          <a:avLst>
            <a:gd name="adj" fmla="val 25000"/>
            <a:gd name="vf" fmla="val 115470"/>
          </a:avLst>
        </a:prstGeom>
        <a:blipFill rotWithShape="1">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9FAF472-F88C-1140-99DC-47E84EC6AE38}">
      <dsp:nvSpPr>
        <dsp:cNvPr id="0" name=""/>
        <dsp:cNvSpPr/>
      </dsp:nvSpPr>
      <dsp:spPr>
        <a:xfrm>
          <a:off x="6961211" y="4872286"/>
          <a:ext cx="315930" cy="27243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7A444E7-74F7-8048-9F59-55B721349B07}">
      <dsp:nvSpPr>
        <dsp:cNvPr id="0" name=""/>
        <dsp:cNvSpPr/>
      </dsp:nvSpPr>
      <dsp:spPr>
        <a:xfrm>
          <a:off x="2297354" y="1303072"/>
          <a:ext cx="2706276" cy="2323026"/>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t" anchorCtr="0">
          <a:noAutofit/>
        </a:bodyPr>
        <a:lstStyle/>
        <a:p>
          <a:pPr marL="0" lvl="0" indent="0" algn="l" defTabSz="800100">
            <a:lnSpc>
              <a:spcPct val="90000"/>
            </a:lnSpc>
            <a:spcBef>
              <a:spcPct val="0"/>
            </a:spcBef>
            <a:spcAft>
              <a:spcPct val="35000"/>
            </a:spcAft>
            <a:buNone/>
          </a:pPr>
          <a:r>
            <a:rPr lang="en-US" sz="1800" kern="1200" dirty="0"/>
            <a:t>Communication</a:t>
          </a:r>
        </a:p>
        <a:p>
          <a:pPr marL="114300" lvl="1" indent="-114300" algn="l" defTabSz="622300">
            <a:lnSpc>
              <a:spcPct val="90000"/>
            </a:lnSpc>
            <a:spcBef>
              <a:spcPct val="0"/>
            </a:spcBef>
            <a:spcAft>
              <a:spcPct val="15000"/>
            </a:spcAft>
            <a:buChar char="•"/>
          </a:pPr>
          <a:r>
            <a:rPr lang="en-US" sz="1400" kern="1200" dirty="0"/>
            <a:t>Tech writing</a:t>
          </a:r>
        </a:p>
        <a:p>
          <a:pPr marL="114300" lvl="1" indent="-114300" algn="l" defTabSz="622300">
            <a:lnSpc>
              <a:spcPct val="90000"/>
            </a:lnSpc>
            <a:spcBef>
              <a:spcPct val="0"/>
            </a:spcBef>
            <a:spcAft>
              <a:spcPct val="15000"/>
            </a:spcAft>
            <a:buChar char="•"/>
          </a:pPr>
          <a:r>
            <a:rPr lang="en-US" sz="1400" kern="1200" dirty="0"/>
            <a:t>Public speaking</a:t>
          </a:r>
        </a:p>
        <a:p>
          <a:pPr marL="114300" lvl="1" indent="-114300" algn="l" defTabSz="622300">
            <a:lnSpc>
              <a:spcPct val="90000"/>
            </a:lnSpc>
            <a:spcBef>
              <a:spcPct val="0"/>
            </a:spcBef>
            <a:spcAft>
              <a:spcPct val="15000"/>
            </a:spcAft>
            <a:buChar char="•"/>
          </a:pPr>
          <a:r>
            <a:rPr lang="en-US" sz="1400" kern="1200" dirty="0"/>
            <a:t>Teamwork</a:t>
          </a:r>
        </a:p>
        <a:p>
          <a:pPr marL="114300" lvl="1" indent="-114300" algn="l" defTabSz="622300">
            <a:lnSpc>
              <a:spcPct val="90000"/>
            </a:lnSpc>
            <a:spcBef>
              <a:spcPct val="0"/>
            </a:spcBef>
            <a:spcAft>
              <a:spcPct val="15000"/>
            </a:spcAft>
            <a:buChar char="•"/>
          </a:pPr>
          <a:r>
            <a:rPr lang="en-US" sz="1400" kern="1200" dirty="0"/>
            <a:t>"Translating"</a:t>
          </a:r>
        </a:p>
      </dsp:txBody>
      <dsp:txXfrm>
        <a:off x="2716463" y="1662828"/>
        <a:ext cx="1868059" cy="1603514"/>
      </dsp:txXfrm>
    </dsp:sp>
    <dsp:sp modelId="{F264F6AA-5E75-0442-9100-A8DDC89D2479}">
      <dsp:nvSpPr>
        <dsp:cNvPr id="0" name=""/>
        <dsp:cNvSpPr/>
      </dsp:nvSpPr>
      <dsp:spPr>
        <a:xfrm>
          <a:off x="4139292" y="1350931"/>
          <a:ext cx="315930" cy="27243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317CE7-EC5E-CD41-A9ED-A03A34078188}">
      <dsp:nvSpPr>
        <dsp:cNvPr id="0" name=""/>
        <dsp:cNvSpPr/>
      </dsp:nvSpPr>
      <dsp:spPr>
        <a:xfrm>
          <a:off x="4592325" y="22523"/>
          <a:ext cx="2706276" cy="2323026"/>
        </a:xfrm>
        <a:prstGeom prst="hexagon">
          <a:avLst>
            <a:gd name="adj" fmla="val 25000"/>
            <a:gd name="vf" fmla="val 115470"/>
          </a:avLst>
        </a:prstGeom>
        <a:blipFill rotWithShape="1">
          <a:blip xmlns:r="http://schemas.openxmlformats.org/officeDocument/2006/relationships" r:embed="rId3" cstate="screen">
            <a:extLst>
              <a:ext uri="{28A0092B-C50C-407E-A947-70E740481C1C}">
                <a14:useLocalDpi xmlns:a14="http://schemas.microsoft.com/office/drawing/2010/main"/>
              </a:ext>
            </a:extLst>
          </a:blip>
          <a:srcRect/>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7F770E8-9191-4349-8CB6-C8ABDFE90E35}">
      <dsp:nvSpPr>
        <dsp:cNvPr id="0" name=""/>
        <dsp:cNvSpPr/>
      </dsp:nvSpPr>
      <dsp:spPr>
        <a:xfrm>
          <a:off x="4654319" y="1052116"/>
          <a:ext cx="315930" cy="27243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64B1111-1193-6C43-BC04-2B0E9D666B65}">
      <dsp:nvSpPr>
        <dsp:cNvPr id="0" name=""/>
        <dsp:cNvSpPr/>
      </dsp:nvSpPr>
      <dsp:spPr>
        <a:xfrm>
          <a:off x="6899217" y="1299390"/>
          <a:ext cx="2706276" cy="2323026"/>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t" anchorCtr="0">
          <a:noAutofit/>
        </a:bodyPr>
        <a:lstStyle/>
        <a:p>
          <a:pPr marL="0" lvl="0" indent="0" algn="l" defTabSz="800100">
            <a:lnSpc>
              <a:spcPct val="90000"/>
            </a:lnSpc>
            <a:spcBef>
              <a:spcPct val="0"/>
            </a:spcBef>
            <a:spcAft>
              <a:spcPct val="35000"/>
            </a:spcAft>
            <a:buNone/>
          </a:pPr>
          <a:r>
            <a:rPr lang="en-US" sz="1800" kern="1200" dirty="0"/>
            <a:t>Business Process</a:t>
          </a:r>
        </a:p>
        <a:p>
          <a:pPr marL="114300" lvl="1" indent="-114300" algn="l" defTabSz="622300">
            <a:lnSpc>
              <a:spcPct val="90000"/>
            </a:lnSpc>
            <a:spcBef>
              <a:spcPct val="0"/>
            </a:spcBef>
            <a:spcAft>
              <a:spcPct val="15000"/>
            </a:spcAft>
            <a:buChar char="•"/>
          </a:pPr>
          <a:r>
            <a:rPr lang="en-US" sz="1400" kern="1200" dirty="0"/>
            <a:t>Automation</a:t>
          </a:r>
        </a:p>
        <a:p>
          <a:pPr marL="114300" lvl="1" indent="-114300" algn="l" defTabSz="622300">
            <a:lnSpc>
              <a:spcPct val="90000"/>
            </a:lnSpc>
            <a:spcBef>
              <a:spcPct val="0"/>
            </a:spcBef>
            <a:spcAft>
              <a:spcPct val="15000"/>
            </a:spcAft>
            <a:buChar char="•"/>
          </a:pPr>
          <a:r>
            <a:rPr lang="en-US" sz="1400" kern="1200" dirty="0"/>
            <a:t>Documentation</a:t>
          </a:r>
        </a:p>
        <a:p>
          <a:pPr marL="114300" lvl="1" indent="-114300" algn="l" defTabSz="622300">
            <a:lnSpc>
              <a:spcPct val="90000"/>
            </a:lnSpc>
            <a:spcBef>
              <a:spcPct val="0"/>
            </a:spcBef>
            <a:spcAft>
              <a:spcPct val="15000"/>
            </a:spcAft>
            <a:buChar char="•"/>
          </a:pPr>
          <a:r>
            <a:rPr lang="en-US" sz="1400" kern="1200" dirty="0"/>
            <a:t>Data management</a:t>
          </a:r>
        </a:p>
      </dsp:txBody>
      <dsp:txXfrm>
        <a:off x="7318326" y="1659146"/>
        <a:ext cx="1868059" cy="1603514"/>
      </dsp:txXfrm>
    </dsp:sp>
    <dsp:sp modelId="{C33ADCA8-6594-104C-89A5-84D28D4063D2}">
      <dsp:nvSpPr>
        <dsp:cNvPr id="0" name=""/>
        <dsp:cNvSpPr/>
      </dsp:nvSpPr>
      <dsp:spPr>
        <a:xfrm>
          <a:off x="9226376" y="2324688"/>
          <a:ext cx="315930" cy="27243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EFC28EE-ECF4-9945-8347-B911502A510D}">
      <dsp:nvSpPr>
        <dsp:cNvPr id="0" name=""/>
        <dsp:cNvSpPr/>
      </dsp:nvSpPr>
      <dsp:spPr>
        <a:xfrm>
          <a:off x="9215647" y="2576257"/>
          <a:ext cx="2706276" cy="2323026"/>
        </a:xfrm>
        <a:prstGeom prst="hexagon">
          <a:avLst>
            <a:gd name="adj" fmla="val 25000"/>
            <a:gd name="vf" fmla="val 115470"/>
          </a:avLst>
        </a:prstGeom>
        <a:blipFill rotWithShape="1">
          <a:blip xmlns:r="http://schemas.openxmlformats.org/officeDocument/2006/relationships" r:embed="rId4" cstate="screen">
            <a:extLst>
              <a:ext uri="{28A0092B-C50C-407E-A947-70E740481C1C}">
                <a14:useLocalDpi xmlns:a14="http://schemas.microsoft.com/office/drawing/2010/main"/>
              </a:ext>
            </a:extLst>
          </a:blip>
          <a:srcRect/>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481A03-F825-694D-8424-DD5C6E9609BE}">
      <dsp:nvSpPr>
        <dsp:cNvPr id="0" name=""/>
        <dsp:cNvSpPr/>
      </dsp:nvSpPr>
      <dsp:spPr>
        <a:xfrm>
          <a:off x="9761671" y="2617367"/>
          <a:ext cx="315930" cy="27243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EC26B4-5EFE-4A48-A742-8B1A2420BA72}" type="datetimeFigureOut">
              <a:rPr lang="en-US" smtClean="0"/>
              <a:t>6/1/22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7EB120-B9D5-2A4A-8056-228CBE617B35}" type="slidenum">
              <a:rPr lang="en-US" smtClean="0"/>
              <a:t>‹#›</a:t>
            </a:fld>
            <a:endParaRPr lang="en-US"/>
          </a:p>
        </p:txBody>
      </p:sp>
    </p:spTree>
    <p:extLst>
      <p:ext uri="{BB962C8B-B14F-4D97-AF65-F5344CB8AC3E}">
        <p14:creationId xmlns:p14="http://schemas.microsoft.com/office/powerpoint/2010/main" val="3581852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One-minute version of my career path</a:t>
            </a:r>
          </a:p>
          <a:p>
            <a:pPr marL="171450" indent="-171450">
              <a:buFont typeface="Arial" panose="020B0604020202020204" pitchFamily="34" charset="0"/>
              <a:buChar char="•"/>
            </a:pPr>
            <a:r>
              <a:rPr lang="en-US" dirty="0"/>
              <a:t>Got my undergrad degree at UAH, where I knew I wanted to study science and make that into a career path, but wasn’t quite sure which direction I wanted take that</a:t>
            </a:r>
          </a:p>
          <a:p>
            <a:pPr marL="171450" indent="-171450">
              <a:buFont typeface="Arial" panose="020B0604020202020204" pitchFamily="34" charset="0"/>
              <a:buChar char="•"/>
            </a:pPr>
            <a:r>
              <a:rPr lang="en-US" dirty="0"/>
              <a:t>Took a few years to work in industry, doing cost analysis for the DoD</a:t>
            </a:r>
          </a:p>
          <a:p>
            <a:pPr marL="171450" indent="-171450">
              <a:buFont typeface="Arial" panose="020B0604020202020204" pitchFamily="34" charset="0"/>
              <a:buChar char="•"/>
            </a:pPr>
            <a:r>
              <a:rPr lang="en-US" dirty="0"/>
              <a:t>Masters in M&amp;S at UAH:</a:t>
            </a:r>
          </a:p>
          <a:p>
            <a:pPr marL="628650" lvl="1" indent="-171450">
              <a:buFont typeface="Arial" panose="020B0604020202020204" pitchFamily="34" charset="0"/>
              <a:buChar char="•"/>
            </a:pPr>
            <a:r>
              <a:rPr lang="en-US" dirty="0"/>
              <a:t>Worked with Eric Mendenhall and studied the regulation of the CFTR gene </a:t>
            </a:r>
          </a:p>
          <a:p>
            <a:pPr marL="628650" lvl="1" indent="-171450">
              <a:buFont typeface="Arial" panose="020B0604020202020204" pitchFamily="34" charset="0"/>
              <a:buChar char="•"/>
            </a:pPr>
            <a:r>
              <a:rPr lang="en-US" dirty="0"/>
              <a:t>Integrated and optimized several machine learning tools to predict different patterns of CFTR gene regulation in different cell types, with the goal of being able to find enhancers and other genetic elements that cause CFTR to be highly expressed in some types of cells and minimally expressed in others</a:t>
            </a:r>
          </a:p>
          <a:p>
            <a:pPr marL="171450" lvl="0" indent="-171450">
              <a:buFont typeface="Arial" panose="020B0604020202020204" pitchFamily="34" charset="0"/>
              <a:buChar char="•"/>
            </a:pPr>
            <a:r>
              <a:rPr lang="en-US" dirty="0"/>
              <a:t>That opened up the opportunity for me to go work as a Computational Biologist with Greg Cooper’s Lab at HudsonAlpha, where we use genome sequencing to diagnose pediatric rare disease, especially DD/ID</a:t>
            </a:r>
          </a:p>
          <a:p>
            <a:pPr marL="171450" lvl="0" indent="-171450">
              <a:buFont typeface="Arial" panose="020B0604020202020204" pitchFamily="34" charset="0"/>
              <a:buChar char="•"/>
            </a:pPr>
            <a:r>
              <a:rPr lang="en-US" dirty="0"/>
              <a:t>So, I write software and analyze genome sequencing data to help us ask and answer questions about the genetic cause of disease</a:t>
            </a:r>
          </a:p>
          <a:p>
            <a:pPr marL="171450" lvl="0" indent="-171450">
              <a:buFont typeface="Arial" panose="020B0604020202020204" pitchFamily="34" charset="0"/>
              <a:buChar char="•"/>
            </a:pPr>
            <a:r>
              <a:rPr lang="en-US" dirty="0"/>
              <a:t>But how did I get here today? I think that’s fun to point out, because it stems a lot from one of my hobbies, which is patient advocacy for Cystic Fibrosis, which has given me some great opportunities to connect with other adults with CF like myself, including Xan </a:t>
            </a:r>
            <a:r>
              <a:rPr lang="en-US" dirty="0" err="1"/>
              <a:t>Nowokowski</a:t>
            </a:r>
            <a:r>
              <a:rPr lang="en-US" dirty="0"/>
              <a:t>. After Xan and I connected at a CF Foundation virtual event, we began talking about our respective science and research careers, and they were kind enough to bring me here to speak</a:t>
            </a:r>
          </a:p>
        </p:txBody>
      </p:sp>
      <p:sp>
        <p:nvSpPr>
          <p:cNvPr id="4" name="Slide Number Placeholder 3"/>
          <p:cNvSpPr>
            <a:spLocks noGrp="1"/>
          </p:cNvSpPr>
          <p:nvPr>
            <p:ph type="sldNum" sz="quarter" idx="5"/>
          </p:nvPr>
        </p:nvSpPr>
        <p:spPr/>
        <p:txBody>
          <a:bodyPr/>
          <a:lstStyle/>
          <a:p>
            <a:fld id="{087EB120-B9D5-2A4A-8056-228CBE617B35}" type="slidenum">
              <a:rPr lang="en-US" smtClean="0"/>
              <a:t>2</a:t>
            </a:fld>
            <a:endParaRPr lang="en-US"/>
          </a:p>
        </p:txBody>
      </p:sp>
    </p:spTree>
    <p:extLst>
      <p:ext uri="{BB962C8B-B14F-4D97-AF65-F5344CB8AC3E}">
        <p14:creationId xmlns:p14="http://schemas.microsoft.com/office/powerpoint/2010/main" val="144059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7EB120-B9D5-2A4A-8056-228CBE617B35}" type="slidenum">
              <a:rPr lang="en-US" smtClean="0"/>
              <a:t>25</a:t>
            </a:fld>
            <a:endParaRPr lang="en-US"/>
          </a:p>
        </p:txBody>
      </p:sp>
    </p:spTree>
    <p:extLst>
      <p:ext uri="{BB962C8B-B14F-4D97-AF65-F5344CB8AC3E}">
        <p14:creationId xmlns:p14="http://schemas.microsoft.com/office/powerpoint/2010/main" val="3858768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7EB120-B9D5-2A4A-8056-228CBE617B35}" type="slidenum">
              <a:rPr lang="en-US" smtClean="0"/>
              <a:t>26</a:t>
            </a:fld>
            <a:endParaRPr lang="en-US"/>
          </a:p>
        </p:txBody>
      </p:sp>
    </p:spTree>
    <p:extLst>
      <p:ext uri="{BB962C8B-B14F-4D97-AF65-F5344CB8AC3E}">
        <p14:creationId xmlns:p14="http://schemas.microsoft.com/office/powerpoint/2010/main" val="1323340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Recall, there are 3-5 million variants per person</a:t>
            </a:r>
          </a:p>
          <a:p>
            <a:pPr marL="171450" indent="-171450">
              <a:buFont typeface="Arial" panose="020B0604020202020204" pitchFamily="34" charset="0"/>
              <a:buChar char="•"/>
            </a:pPr>
            <a:r>
              <a:rPr lang="en-US" dirty="0"/>
              <a:t>Show numbers    </a:t>
            </a:r>
          </a:p>
        </p:txBody>
      </p:sp>
      <p:sp>
        <p:nvSpPr>
          <p:cNvPr id="4" name="Slide Number Placeholder 3"/>
          <p:cNvSpPr>
            <a:spLocks noGrp="1"/>
          </p:cNvSpPr>
          <p:nvPr>
            <p:ph type="sldNum" sz="quarter" idx="5"/>
          </p:nvPr>
        </p:nvSpPr>
        <p:spPr/>
        <p:txBody>
          <a:bodyPr/>
          <a:lstStyle/>
          <a:p>
            <a:fld id="{087EB120-B9D5-2A4A-8056-228CBE617B35}" type="slidenum">
              <a:rPr lang="en-US" smtClean="0"/>
              <a:t>27</a:t>
            </a:fld>
            <a:endParaRPr lang="en-US"/>
          </a:p>
        </p:txBody>
      </p:sp>
    </p:spTree>
    <p:extLst>
      <p:ext uri="{BB962C8B-B14F-4D97-AF65-F5344CB8AC3E}">
        <p14:creationId xmlns:p14="http://schemas.microsoft.com/office/powerpoint/2010/main" val="33727486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Analysts review for link to phenotypes</a:t>
            </a:r>
          </a:p>
        </p:txBody>
      </p:sp>
      <p:sp>
        <p:nvSpPr>
          <p:cNvPr id="4" name="Slide Number Placeholder 3"/>
          <p:cNvSpPr>
            <a:spLocks noGrp="1"/>
          </p:cNvSpPr>
          <p:nvPr>
            <p:ph type="sldNum" sz="quarter" idx="5"/>
          </p:nvPr>
        </p:nvSpPr>
        <p:spPr/>
        <p:txBody>
          <a:bodyPr/>
          <a:lstStyle/>
          <a:p>
            <a:fld id="{087EB120-B9D5-2A4A-8056-228CBE617B35}" type="slidenum">
              <a:rPr lang="en-US" smtClean="0"/>
              <a:t>28</a:t>
            </a:fld>
            <a:endParaRPr lang="en-US"/>
          </a:p>
        </p:txBody>
      </p:sp>
    </p:spTree>
    <p:extLst>
      <p:ext uri="{BB962C8B-B14F-4D97-AF65-F5344CB8AC3E}">
        <p14:creationId xmlns:p14="http://schemas.microsoft.com/office/powerpoint/2010/main" val="3848008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Me</a:t>
            </a:r>
          </a:p>
          <a:p>
            <a:pPr lvl="1"/>
            <a:r>
              <a:rPr lang="en-US" dirty="0"/>
              <a:t>Sequencing lab</a:t>
            </a:r>
          </a:p>
          <a:p>
            <a:pPr lvl="2"/>
            <a:r>
              <a:rPr lang="en-US" dirty="0"/>
              <a:t>Generates data</a:t>
            </a:r>
          </a:p>
          <a:p>
            <a:pPr lvl="1"/>
            <a:r>
              <a:rPr lang="en-US" dirty="0"/>
              <a:t>Software Developers</a:t>
            </a:r>
          </a:p>
          <a:p>
            <a:pPr lvl="2"/>
            <a:r>
              <a:rPr lang="en-US" dirty="0"/>
              <a:t>Make analysis software</a:t>
            </a:r>
          </a:p>
          <a:p>
            <a:pPr lvl="1"/>
            <a:r>
              <a:rPr lang="en-US" dirty="0"/>
              <a:t>Genomic Analyst</a:t>
            </a:r>
          </a:p>
          <a:p>
            <a:pPr lvl="2"/>
            <a:r>
              <a:rPr lang="en-US" dirty="0"/>
              <a:t>Investigate patient disease &amp; variants</a:t>
            </a:r>
          </a:p>
          <a:p>
            <a:endParaRPr lang="en-US" dirty="0"/>
          </a:p>
        </p:txBody>
      </p:sp>
      <p:sp>
        <p:nvSpPr>
          <p:cNvPr id="4" name="Slide Number Placeholder 3"/>
          <p:cNvSpPr>
            <a:spLocks noGrp="1"/>
          </p:cNvSpPr>
          <p:nvPr>
            <p:ph type="sldNum" sz="quarter" idx="5"/>
          </p:nvPr>
        </p:nvSpPr>
        <p:spPr/>
        <p:txBody>
          <a:bodyPr/>
          <a:lstStyle/>
          <a:p>
            <a:fld id="{19A17613-8C4E-BB48-B989-D3305227725E}" type="slidenum">
              <a:rPr lang="en-US" smtClean="0"/>
              <a:t>30</a:t>
            </a:fld>
            <a:endParaRPr lang="en-US"/>
          </a:p>
        </p:txBody>
      </p:sp>
    </p:spTree>
    <p:extLst>
      <p:ext uri="{BB962C8B-B14F-4D97-AF65-F5344CB8AC3E}">
        <p14:creationId xmlns:p14="http://schemas.microsoft.com/office/powerpoint/2010/main" val="41211000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7EB120-B9D5-2A4A-8056-228CBE617B35}" type="slidenum">
              <a:rPr lang="en-US" smtClean="0"/>
              <a:t>32</a:t>
            </a:fld>
            <a:endParaRPr lang="en-US"/>
          </a:p>
        </p:txBody>
      </p:sp>
    </p:spTree>
    <p:extLst>
      <p:ext uri="{BB962C8B-B14F-4D97-AF65-F5344CB8AC3E}">
        <p14:creationId xmlns:p14="http://schemas.microsoft.com/office/powerpoint/2010/main" val="11672381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7EB120-B9D5-2A4A-8056-228CBE617B35}" type="slidenum">
              <a:rPr lang="en-US" smtClean="0"/>
              <a:t>36</a:t>
            </a:fld>
            <a:endParaRPr lang="en-US"/>
          </a:p>
        </p:txBody>
      </p:sp>
    </p:spTree>
    <p:extLst>
      <p:ext uri="{BB962C8B-B14F-4D97-AF65-F5344CB8AC3E}">
        <p14:creationId xmlns:p14="http://schemas.microsoft.com/office/powerpoint/2010/main" val="12468991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a:spLocks noGrp="1" noRot="1" noChangeAspect="1"/>
          </p:cNvSpPr>
          <p:nvPr>
            <p:ph type="sldImg"/>
          </p:nvPr>
        </p:nvSpPr>
        <p:spPr>
          <a:prstGeom prst="rect">
            <a:avLst/>
          </a:prstGeom>
        </p:spPr>
        <p:txBody>
          <a:bodyPr/>
          <a:lstStyle/>
          <a:p>
            <a:endParaRPr/>
          </a:p>
        </p:txBody>
      </p:sp>
      <p:sp>
        <p:nvSpPr>
          <p:cNvPr id="172" name="Shape 172"/>
          <p:cNvSpPr>
            <a:spLocks noGrp="1"/>
          </p:cNvSpPr>
          <p:nvPr>
            <p:ph type="body" sz="quarter" idx="1"/>
          </p:nvPr>
        </p:nvSpPr>
        <p:spPr>
          <a:prstGeom prst="rect">
            <a:avLst/>
          </a:prstGeom>
        </p:spPr>
        <p:txBody>
          <a:bodyPr/>
          <a:lstStyle/>
          <a:p>
            <a:r>
              <a:t>Variant effect predictions, such as “frameshift” or “regulatory motif disruption”</a:t>
            </a:r>
          </a:p>
        </p:txBody>
      </p:sp>
    </p:spTree>
    <p:extLst>
      <p:ext uri="{BB962C8B-B14F-4D97-AF65-F5344CB8AC3E}">
        <p14:creationId xmlns:p14="http://schemas.microsoft.com/office/powerpoint/2010/main" val="41550471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381000" y="685800"/>
            <a:ext cx="6096000" cy="3429000"/>
          </a:xfrm>
          <a:prstGeom prst="rect">
            <a:avLst/>
          </a:prstGeom>
        </p:spPr>
        <p:txBody>
          <a:bodyPr/>
          <a:lstStyle/>
          <a:p>
            <a:endParaRPr/>
          </a:p>
        </p:txBody>
      </p:sp>
      <p:sp>
        <p:nvSpPr>
          <p:cNvPr id="135" name="Shape 135"/>
          <p:cNvSpPr>
            <a:spLocks noGrp="1"/>
          </p:cNvSpPr>
          <p:nvPr>
            <p:ph type="body" sz="quarter" idx="1"/>
          </p:nvPr>
        </p:nvSpPr>
        <p:spPr>
          <a:prstGeom prst="rect">
            <a:avLst/>
          </a:prstGeom>
        </p:spPr>
        <p:txBody>
          <a:bodyPr/>
          <a:lstStyle/>
          <a:p>
            <a:r>
              <a:t>CADD is a computational tool that integrates diverse genomic data to predict deleterious variants.</a:t>
            </a:r>
          </a:p>
          <a:p>
            <a:r>
              <a:t>Published 2014.</a:t>
            </a:r>
          </a:p>
          <a:p>
            <a:r>
              <a:t>We like that it integrates &gt;100 types of genomic data in a reasonably unbiased way. For example, the model includes conservation and protein-coding effects of variants, but it’s not restricted to only dealing with those types of variants.</a:t>
            </a:r>
          </a:p>
          <a:p>
            <a:r>
              <a:t>Deleterious and pathogenic aren’t quite the same thing—deleterious refers to evolutionary fitness and pathogenic refers to clinical disease. But often, the two are strongly correlated and deleteriousness can be a piece of evidence we use in determining if a variant is pathogenic. </a:t>
            </a:r>
          </a:p>
        </p:txBody>
      </p:sp>
    </p:spTree>
    <p:extLst>
      <p:ext uri="{BB962C8B-B14F-4D97-AF65-F5344CB8AC3E}">
        <p14:creationId xmlns:p14="http://schemas.microsoft.com/office/powerpoint/2010/main" val="859870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seek genetic diagnoses when we are already treating the symptoms of a disorder?</a:t>
            </a:r>
          </a:p>
        </p:txBody>
      </p:sp>
      <p:sp>
        <p:nvSpPr>
          <p:cNvPr id="4" name="Slide Number Placeholder 3"/>
          <p:cNvSpPr>
            <a:spLocks noGrp="1"/>
          </p:cNvSpPr>
          <p:nvPr>
            <p:ph type="sldNum" sz="quarter" idx="5"/>
          </p:nvPr>
        </p:nvSpPr>
        <p:spPr/>
        <p:txBody>
          <a:bodyPr/>
          <a:lstStyle/>
          <a:p>
            <a:fld id="{087EB120-B9D5-2A4A-8056-228CBE617B35}" type="slidenum">
              <a:rPr lang="en-US" smtClean="0"/>
              <a:t>3</a:t>
            </a:fld>
            <a:endParaRPr lang="en-US"/>
          </a:p>
        </p:txBody>
      </p:sp>
    </p:spTree>
    <p:extLst>
      <p:ext uri="{BB962C8B-B14F-4D97-AF65-F5344CB8AC3E}">
        <p14:creationId xmlns:p14="http://schemas.microsoft.com/office/powerpoint/2010/main" val="1930749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first I want to pause and reiterate why this basic science that does the work of linking new diseases to genes is so important. In my own life as a CF patient, I’ve been able to witness the direct impact of knowing precisely how a </a:t>
            </a:r>
            <a:r>
              <a:rPr lang="en-US" dirty="0" err="1"/>
              <a:t>congential</a:t>
            </a:r>
            <a:r>
              <a:rPr lang="en-US" dirty="0"/>
              <a:t> disease is affecting the patients on a genetic and molecular level. CFTR, the causative gene for Cystic Fibrosis, was found in 1989, and we eventually learned that it encodes a chloride channel whose malfunction causes the thick mucus that is the hallmark of this disease. This understanding has been critical to a majority of the treatments that I use every day. And that’s why </a:t>
            </a:r>
          </a:p>
        </p:txBody>
      </p:sp>
      <p:sp>
        <p:nvSpPr>
          <p:cNvPr id="4" name="Slide Number Placeholder 3"/>
          <p:cNvSpPr>
            <a:spLocks noGrp="1"/>
          </p:cNvSpPr>
          <p:nvPr>
            <p:ph type="sldNum" sz="quarter" idx="5"/>
          </p:nvPr>
        </p:nvSpPr>
        <p:spPr/>
        <p:txBody>
          <a:bodyPr/>
          <a:lstStyle/>
          <a:p>
            <a:fld id="{087EB120-B9D5-2A4A-8056-228CBE617B35}" type="slidenum">
              <a:rPr lang="en-US" smtClean="0"/>
              <a:t>4</a:t>
            </a:fld>
            <a:endParaRPr lang="en-US"/>
          </a:p>
        </p:txBody>
      </p:sp>
    </p:spTree>
    <p:extLst>
      <p:ext uri="{BB962C8B-B14F-4D97-AF65-F5344CB8AC3E}">
        <p14:creationId xmlns:p14="http://schemas.microsoft.com/office/powerpoint/2010/main" val="2675893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7EB120-B9D5-2A4A-8056-228CBE617B35}" type="slidenum">
              <a:rPr lang="en-US" smtClean="0"/>
              <a:t>8</a:t>
            </a:fld>
            <a:endParaRPr lang="en-US"/>
          </a:p>
        </p:txBody>
      </p:sp>
    </p:spTree>
    <p:extLst>
      <p:ext uri="{BB962C8B-B14F-4D97-AF65-F5344CB8AC3E}">
        <p14:creationId xmlns:p14="http://schemas.microsoft.com/office/powerpoint/2010/main" val="2402184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our focus is inherited disease, we’re looking at a patient’s DNA</a:t>
            </a:r>
          </a:p>
        </p:txBody>
      </p:sp>
      <p:sp>
        <p:nvSpPr>
          <p:cNvPr id="4" name="Slide Number Placeholder 3"/>
          <p:cNvSpPr>
            <a:spLocks noGrp="1"/>
          </p:cNvSpPr>
          <p:nvPr>
            <p:ph type="sldNum" sz="quarter" idx="5"/>
          </p:nvPr>
        </p:nvSpPr>
        <p:spPr/>
        <p:txBody>
          <a:bodyPr/>
          <a:lstStyle/>
          <a:p>
            <a:fld id="{087EB120-B9D5-2A4A-8056-228CBE617B35}" type="slidenum">
              <a:rPr lang="en-US" smtClean="0"/>
              <a:t>9</a:t>
            </a:fld>
            <a:endParaRPr lang="en-US"/>
          </a:p>
        </p:txBody>
      </p:sp>
    </p:spTree>
    <p:extLst>
      <p:ext uri="{BB962C8B-B14F-4D97-AF65-F5344CB8AC3E}">
        <p14:creationId xmlns:p14="http://schemas.microsoft.com/office/powerpoint/2010/main" val="3035067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7EB120-B9D5-2A4A-8056-228CBE617B35}" type="slidenum">
              <a:rPr lang="en-US" smtClean="0"/>
              <a:t>13</a:t>
            </a:fld>
            <a:endParaRPr lang="en-US"/>
          </a:p>
        </p:txBody>
      </p:sp>
    </p:spTree>
    <p:extLst>
      <p:ext uri="{BB962C8B-B14F-4D97-AF65-F5344CB8AC3E}">
        <p14:creationId xmlns:p14="http://schemas.microsoft.com/office/powerpoint/2010/main" val="13297091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Do a lot of fancy chemistry to:</a:t>
            </a:r>
          </a:p>
          <a:p>
            <a:pPr marL="628650" lvl="1" indent="-171450">
              <a:buFont typeface="Arial" panose="020B0604020202020204" pitchFamily="34" charset="0"/>
              <a:buChar char="•"/>
            </a:pPr>
            <a:r>
              <a:rPr lang="en-US" dirty="0"/>
              <a:t>Break a DNA sample up into random fragments</a:t>
            </a:r>
          </a:p>
          <a:p>
            <a:pPr marL="628650" lvl="1" indent="-171450">
              <a:buFont typeface="Arial" panose="020B0604020202020204" pitchFamily="34" charset="0"/>
              <a:buChar char="•"/>
            </a:pPr>
            <a:r>
              <a:rPr lang="en-US" dirty="0"/>
              <a:t>Attach each fragment to a glass slide and synthesize a template by adding fluorescently-tagged bases one at a time</a:t>
            </a:r>
          </a:p>
          <a:p>
            <a:pPr marL="628650" lvl="1" indent="-171450">
              <a:buFont typeface="Arial" panose="020B0604020202020204" pitchFamily="34" charset="0"/>
              <a:buChar char="•"/>
            </a:pPr>
            <a:r>
              <a:rPr lang="en-US" dirty="0"/>
              <a:t>Image the fluorescent molecules and convert the picture into sequences of each fragment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Typically sequencing about 150 bp on the end of each fragment</a:t>
            </a:r>
          </a:p>
        </p:txBody>
      </p:sp>
      <p:sp>
        <p:nvSpPr>
          <p:cNvPr id="4" name="Slide Number Placeholder 3"/>
          <p:cNvSpPr>
            <a:spLocks noGrp="1"/>
          </p:cNvSpPr>
          <p:nvPr>
            <p:ph type="sldNum" sz="quarter" idx="5"/>
          </p:nvPr>
        </p:nvSpPr>
        <p:spPr/>
        <p:txBody>
          <a:bodyPr/>
          <a:lstStyle/>
          <a:p>
            <a:fld id="{8DDB802C-466E-7044-AD59-FFC99B0AAF28}" type="slidenum">
              <a:rPr lang="en-US" smtClean="0"/>
              <a:t>14</a:t>
            </a:fld>
            <a:endParaRPr lang="en-US"/>
          </a:p>
        </p:txBody>
      </p:sp>
    </p:spTree>
    <p:extLst>
      <p:ext uri="{BB962C8B-B14F-4D97-AF65-F5344CB8AC3E}">
        <p14:creationId xmlns:p14="http://schemas.microsoft.com/office/powerpoint/2010/main" val="892239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Now that we have hundreds of thousands of short, paired sequences, we can align those short sequences to the reference genome </a:t>
            </a:r>
          </a:p>
          <a:p>
            <a:pPr marL="171450" indent="-171450">
              <a:buFont typeface="Arial" panose="020B0604020202020204" pitchFamily="34" charset="0"/>
              <a:buChar char="•"/>
            </a:pPr>
            <a:r>
              <a:rPr lang="en-US" dirty="0"/>
              <a:t>Reads should be scattered around like this so that every part of the genome is covered 10 to 40 times</a:t>
            </a:r>
          </a:p>
        </p:txBody>
      </p:sp>
      <p:sp>
        <p:nvSpPr>
          <p:cNvPr id="4" name="Slide Number Placeholder 3"/>
          <p:cNvSpPr>
            <a:spLocks noGrp="1"/>
          </p:cNvSpPr>
          <p:nvPr>
            <p:ph type="sldNum" sz="quarter" idx="5"/>
          </p:nvPr>
        </p:nvSpPr>
        <p:spPr/>
        <p:txBody>
          <a:bodyPr/>
          <a:lstStyle/>
          <a:p>
            <a:fld id="{8DDB802C-466E-7044-AD59-FFC99B0AAF28}" type="slidenum">
              <a:rPr lang="en-US" smtClean="0"/>
              <a:t>15</a:t>
            </a:fld>
            <a:endParaRPr lang="en-US"/>
          </a:p>
        </p:txBody>
      </p:sp>
    </p:spTree>
    <p:extLst>
      <p:ext uri="{BB962C8B-B14F-4D97-AF65-F5344CB8AC3E}">
        <p14:creationId xmlns:p14="http://schemas.microsoft.com/office/powerpoint/2010/main" val="940566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Circular Consensus Sequencing a recent advance in PacBio reads</a:t>
            </a:r>
          </a:p>
          <a:p>
            <a:pPr marL="628650" lvl="1" indent="-171450">
              <a:buFont typeface="Arial" panose="020B0604020202020204" pitchFamily="34" charset="0"/>
              <a:buChar char="•"/>
            </a:pPr>
            <a:r>
              <a:rPr lang="en-US" dirty="0"/>
              <a:t>Instead of 50 thousand to 100 thousand bp long reads, we have somewhat shorter pieces (10 to 15 thousand) read over and over to produce very accurate reads</a:t>
            </a:r>
          </a:p>
          <a:p>
            <a:pPr marL="628650" lvl="1" indent="-171450">
              <a:buFont typeface="Arial" panose="020B0604020202020204" pitchFamily="34" charset="0"/>
              <a:buChar char="•"/>
            </a:pPr>
            <a:r>
              <a:rPr lang="en-US" dirty="0"/>
              <a:t>This addresses a well-known weakness of the PacBio long reads, which was a lower per-base accuracy</a:t>
            </a:r>
          </a:p>
          <a:p>
            <a:pPr marL="628650" lvl="1" indent="-171450">
              <a:buFont typeface="Arial" panose="020B0604020202020204" pitchFamily="34" charset="0"/>
              <a:buChar char="•"/>
            </a:pPr>
            <a:r>
              <a:rPr lang="en-US" dirty="0"/>
              <a:t>Less limited by sample DNA sizes </a:t>
            </a:r>
          </a:p>
        </p:txBody>
      </p:sp>
      <p:sp>
        <p:nvSpPr>
          <p:cNvPr id="4" name="Slide Number Placeholder 3"/>
          <p:cNvSpPr>
            <a:spLocks noGrp="1"/>
          </p:cNvSpPr>
          <p:nvPr>
            <p:ph type="sldNum" sz="quarter" idx="5"/>
          </p:nvPr>
        </p:nvSpPr>
        <p:spPr/>
        <p:txBody>
          <a:bodyPr/>
          <a:lstStyle/>
          <a:p>
            <a:fld id="{8DDB802C-466E-7044-AD59-FFC99B0AAF28}" type="slidenum">
              <a:rPr lang="en-US" smtClean="0"/>
              <a:t>18</a:t>
            </a:fld>
            <a:endParaRPr lang="en-US"/>
          </a:p>
        </p:txBody>
      </p:sp>
    </p:spTree>
    <p:extLst>
      <p:ext uri="{BB962C8B-B14F-4D97-AF65-F5344CB8AC3E}">
        <p14:creationId xmlns:p14="http://schemas.microsoft.com/office/powerpoint/2010/main" val="3018642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9347200" y="6398988"/>
            <a:ext cx="2844800" cy="365125"/>
          </a:xfrm>
        </p:spPr>
        <p:txBody>
          <a:bodyPr/>
          <a:lstStyle/>
          <a:p>
            <a:fld id="{7660B8C7-8D71-9344-9D3D-63100CE17378}" type="slidenum">
              <a:rPr lang="en-US" smtClean="0"/>
              <a:t>‹#›</a:t>
            </a:fld>
            <a:endParaRPr lang="en-US"/>
          </a:p>
        </p:txBody>
      </p:sp>
    </p:spTree>
    <p:extLst>
      <p:ext uri="{BB962C8B-B14F-4D97-AF65-F5344CB8AC3E}">
        <p14:creationId xmlns:p14="http://schemas.microsoft.com/office/powerpoint/2010/main" val="2697320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660B8C7-8D71-9344-9D3D-63100CE17378}" type="slidenum">
              <a:rPr lang="en-US" smtClean="0"/>
              <a:t>‹#›</a:t>
            </a:fld>
            <a:endParaRPr lang="en-US"/>
          </a:p>
        </p:txBody>
      </p:sp>
    </p:spTree>
    <p:extLst>
      <p:ext uri="{BB962C8B-B14F-4D97-AF65-F5344CB8AC3E}">
        <p14:creationId xmlns:p14="http://schemas.microsoft.com/office/powerpoint/2010/main" val="99526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660B8C7-8D71-9344-9D3D-63100CE17378}" type="slidenum">
              <a:rPr lang="en-US" smtClean="0"/>
              <a:t>‹#›</a:t>
            </a:fld>
            <a:endParaRPr lang="en-US"/>
          </a:p>
        </p:txBody>
      </p:sp>
    </p:spTree>
    <p:extLst>
      <p:ext uri="{BB962C8B-B14F-4D97-AF65-F5344CB8AC3E}">
        <p14:creationId xmlns:p14="http://schemas.microsoft.com/office/powerpoint/2010/main" val="9104910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defRPr sz="2400"/>
            </a:lvl1pPr>
            <a:lvl2pPr>
              <a:defRPr sz="2400"/>
            </a:lvl2pPr>
            <a:lvl3pPr>
              <a:defRPr sz="2400"/>
            </a:lvl3pPr>
            <a:lvl4pPr>
              <a:defRPr sz="2400"/>
            </a:lvl4pPr>
            <a:lvl5pPr>
              <a:defRPr sz="2400"/>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9840332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562984" y="336550"/>
            <a:ext cx="9067801" cy="43688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317500" y="4756150"/>
            <a:ext cx="11557000" cy="1003300"/>
          </a:xfrm>
          <a:prstGeom prst="rect">
            <a:avLst/>
          </a:prstGeom>
        </p:spPr>
        <p:txBody>
          <a:bodyPr anchor="b"/>
          <a:lstStyle/>
          <a:p>
            <a:r>
              <a:t>Title Text</a:t>
            </a:r>
          </a:p>
        </p:txBody>
      </p:sp>
      <p:sp>
        <p:nvSpPr>
          <p:cNvPr id="22" name="Body Level One…"/>
          <p:cNvSpPr txBox="1">
            <a:spLocks noGrp="1"/>
          </p:cNvSpPr>
          <p:nvPr>
            <p:ph type="body" sz="quarter" idx="1"/>
          </p:nvPr>
        </p:nvSpPr>
        <p:spPr>
          <a:xfrm>
            <a:off x="317500" y="5721350"/>
            <a:ext cx="11557000" cy="793750"/>
          </a:xfrm>
          <a:prstGeom prst="rect">
            <a:avLst/>
          </a:prstGeom>
        </p:spPr>
        <p:txBody>
          <a:bodyPr anchor="t"/>
          <a:lstStyle>
            <a:lvl1pPr marL="0" indent="0" algn="ctr">
              <a:spcBef>
                <a:spcPts val="0"/>
              </a:spcBef>
              <a:buSzTx/>
              <a:buNone/>
              <a:defRPr sz="2700"/>
            </a:lvl1pPr>
            <a:lvl2pPr marL="0" indent="0" algn="ctr">
              <a:spcBef>
                <a:spcPts val="0"/>
              </a:spcBef>
              <a:buSzTx/>
              <a:buNone/>
              <a:defRPr sz="2700"/>
            </a:lvl2pPr>
            <a:lvl3pPr marL="0" indent="0" algn="ctr">
              <a:spcBef>
                <a:spcPts val="0"/>
              </a:spcBef>
              <a:buSzTx/>
              <a:buNone/>
              <a:defRPr sz="2700"/>
            </a:lvl3pPr>
            <a:lvl4pPr marL="0" indent="0" algn="ctr">
              <a:spcBef>
                <a:spcPts val="0"/>
              </a:spcBef>
              <a:buSzTx/>
              <a:buNone/>
              <a:defRPr sz="2700"/>
            </a:lvl4pPr>
            <a:lvl5pPr marL="0" indent="0" algn="ctr">
              <a:spcBef>
                <a:spcPts val="0"/>
              </a:spcBef>
              <a:buSzTx/>
              <a:buNone/>
              <a:defRPr sz="27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908606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660B8C7-8D71-9344-9D3D-63100CE17378}" type="slidenum">
              <a:rPr lang="en-US" smtClean="0"/>
              <a:t>‹#›</a:t>
            </a:fld>
            <a:endParaRPr lang="en-US"/>
          </a:p>
        </p:txBody>
      </p:sp>
    </p:spTree>
    <p:extLst>
      <p:ext uri="{BB962C8B-B14F-4D97-AF65-F5344CB8AC3E}">
        <p14:creationId xmlns:p14="http://schemas.microsoft.com/office/powerpoint/2010/main" val="1718317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660B8C7-8D71-9344-9D3D-63100CE17378}" type="slidenum">
              <a:rPr lang="en-US" smtClean="0"/>
              <a:t>‹#›</a:t>
            </a:fld>
            <a:endParaRPr lang="en-US"/>
          </a:p>
        </p:txBody>
      </p:sp>
    </p:spTree>
    <p:extLst>
      <p:ext uri="{BB962C8B-B14F-4D97-AF65-F5344CB8AC3E}">
        <p14:creationId xmlns:p14="http://schemas.microsoft.com/office/powerpoint/2010/main" val="631339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7660B8C7-8D71-9344-9D3D-63100CE17378}" type="slidenum">
              <a:rPr lang="en-US" smtClean="0"/>
              <a:t>‹#›</a:t>
            </a:fld>
            <a:endParaRPr lang="en-US"/>
          </a:p>
        </p:txBody>
      </p:sp>
    </p:spTree>
    <p:extLst>
      <p:ext uri="{BB962C8B-B14F-4D97-AF65-F5344CB8AC3E}">
        <p14:creationId xmlns:p14="http://schemas.microsoft.com/office/powerpoint/2010/main" val="3179727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endParaRPr lang="en-US"/>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7660B8C7-8D71-9344-9D3D-63100CE17378}" type="slidenum">
              <a:rPr lang="en-US" smtClean="0"/>
              <a:t>‹#›</a:t>
            </a:fld>
            <a:endParaRPr lang="en-US"/>
          </a:p>
        </p:txBody>
      </p:sp>
    </p:spTree>
    <p:extLst>
      <p:ext uri="{BB962C8B-B14F-4D97-AF65-F5344CB8AC3E}">
        <p14:creationId xmlns:p14="http://schemas.microsoft.com/office/powerpoint/2010/main" val="1480653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51"/>
            <a:ext cx="2844800" cy="365125"/>
          </a:xfrm>
          <a:prstGeom prst="rect">
            <a:avLst/>
          </a:prstGeom>
        </p:spPr>
        <p:txBody>
          <a:bodyPr/>
          <a:lstStyle/>
          <a:p>
            <a:endParaRPr lang="en-US"/>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7660B8C7-8D71-9344-9D3D-63100CE17378}" type="slidenum">
              <a:rPr lang="en-US" smtClean="0"/>
              <a:t>‹#›</a:t>
            </a:fld>
            <a:endParaRPr lang="en-US"/>
          </a:p>
        </p:txBody>
      </p:sp>
    </p:spTree>
    <p:extLst>
      <p:ext uri="{BB962C8B-B14F-4D97-AF65-F5344CB8AC3E}">
        <p14:creationId xmlns:p14="http://schemas.microsoft.com/office/powerpoint/2010/main" val="3011438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endParaRPr lang="en-US"/>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7660B8C7-8D71-9344-9D3D-63100CE17378}" type="slidenum">
              <a:rPr lang="en-US" smtClean="0"/>
              <a:t>‹#›</a:t>
            </a:fld>
            <a:endParaRPr lang="en-US"/>
          </a:p>
        </p:txBody>
      </p:sp>
    </p:spTree>
    <p:extLst>
      <p:ext uri="{BB962C8B-B14F-4D97-AF65-F5344CB8AC3E}">
        <p14:creationId xmlns:p14="http://schemas.microsoft.com/office/powerpoint/2010/main" val="621366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7660B8C7-8D71-9344-9D3D-63100CE17378}" type="slidenum">
              <a:rPr lang="en-US" smtClean="0"/>
              <a:t>‹#›</a:t>
            </a:fld>
            <a:endParaRPr lang="en-US"/>
          </a:p>
        </p:txBody>
      </p:sp>
    </p:spTree>
    <p:extLst>
      <p:ext uri="{BB962C8B-B14F-4D97-AF65-F5344CB8AC3E}">
        <p14:creationId xmlns:p14="http://schemas.microsoft.com/office/powerpoint/2010/main" val="4194965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7660B8C7-8D71-9344-9D3D-63100CE17378}" type="slidenum">
              <a:rPr lang="en-US" smtClean="0"/>
              <a:t>‹#›</a:t>
            </a:fld>
            <a:endParaRPr lang="en-US"/>
          </a:p>
        </p:txBody>
      </p:sp>
    </p:spTree>
    <p:extLst>
      <p:ext uri="{BB962C8B-B14F-4D97-AF65-F5344CB8AC3E}">
        <p14:creationId xmlns:p14="http://schemas.microsoft.com/office/powerpoint/2010/main" val="2764634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5"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6355" y="167301"/>
            <a:ext cx="9206579" cy="433938"/>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09600" y="1039858"/>
            <a:ext cx="10972800" cy="508630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bg1"/>
                </a:solidFill>
              </a:defRPr>
            </a:lvl1pPr>
          </a:lstStyle>
          <a:p>
            <a:fld id="{7660B8C7-8D71-9344-9D3D-63100CE17378}" type="slidenum">
              <a:rPr lang="en-US" smtClean="0"/>
              <a:pPr/>
              <a:t>‹#›</a:t>
            </a:fld>
            <a:endParaRPr lang="en-US" dirty="0"/>
          </a:p>
        </p:txBody>
      </p:sp>
    </p:spTree>
    <p:extLst>
      <p:ext uri="{BB962C8B-B14F-4D97-AF65-F5344CB8AC3E}">
        <p14:creationId xmlns:p14="http://schemas.microsoft.com/office/powerpoint/2010/main" val="7546254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457200" rtl="0" eaLnBrk="1" latinLnBrk="0" hangingPunct="1">
        <a:spcBef>
          <a:spcPct val="0"/>
        </a:spcBef>
        <a:buNone/>
        <a:defRPr sz="2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tiff"/><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www.goodreads.com/work/quotes/929672"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 Id="rId9" Type="http://schemas.openxmlformats.org/officeDocument/2006/relationships/image" Target="../media/image8.jpeg"/></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55.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54.png"/><Relationship Id="rId5" Type="http://schemas.openxmlformats.org/officeDocument/2006/relationships/diagramQuickStyle" Target="../diagrams/quickStyle1.xml"/><Relationship Id="rId10" Type="http://schemas.openxmlformats.org/officeDocument/2006/relationships/image" Target="../media/image53.png"/><Relationship Id="rId4" Type="http://schemas.openxmlformats.org/officeDocument/2006/relationships/diagramLayout" Target="../diagrams/layout1.xml"/><Relationship Id="rId9" Type="http://schemas.openxmlformats.org/officeDocument/2006/relationships/image" Target="../media/image52.jpeg"/></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64.tiff"/><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www.hopkinscf.org/what-is-cf/basic-science/cftr/" TargetMode="External"/><Relationship Id="rId4" Type="http://schemas.openxmlformats.org/officeDocument/2006/relationships/image" Target="../media/image10.tiff"/></Relationships>
</file>

<file path=ppt/slides/_rels/slide40.xml.rels><?xml version="1.0" encoding="UTF-8" standalone="yes"?>
<Relationships xmlns="http://schemas.openxmlformats.org/package/2006/relationships"><Relationship Id="rId2" Type="http://schemas.openxmlformats.org/officeDocument/2006/relationships/image" Target="../media/image67.tiff"/><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jpe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724588"/>
            <a:ext cx="10363200" cy="1470025"/>
          </a:xfrm>
        </p:spPr>
        <p:txBody>
          <a:bodyPr/>
          <a:lstStyle/>
          <a:p>
            <a:pPr algn="ctr"/>
            <a:r>
              <a:rPr lang="en-US" sz="3600" dirty="0"/>
              <a:t>HudsonAlpha </a:t>
            </a:r>
            <a:r>
              <a:rPr lang="en-US" sz="3600" dirty="0" err="1"/>
              <a:t>BioTrain</a:t>
            </a:r>
            <a:r>
              <a:rPr lang="en-US" sz="3600" dirty="0"/>
              <a:t> Computational Bootcamp</a:t>
            </a:r>
          </a:p>
        </p:txBody>
      </p:sp>
      <p:sp>
        <p:nvSpPr>
          <p:cNvPr id="3" name="Subtitle 2"/>
          <p:cNvSpPr>
            <a:spLocks noGrp="1"/>
          </p:cNvSpPr>
          <p:nvPr>
            <p:ph type="subTitle" idx="1"/>
          </p:nvPr>
        </p:nvSpPr>
        <p:spPr>
          <a:xfrm>
            <a:off x="1828800" y="3194613"/>
            <a:ext cx="8534400" cy="2444187"/>
          </a:xfrm>
        </p:spPr>
        <p:txBody>
          <a:bodyPr>
            <a:normAutofit fontScale="92500" lnSpcReduction="20000"/>
          </a:bodyPr>
          <a:lstStyle/>
          <a:p>
            <a:r>
              <a:rPr lang="en-US" dirty="0"/>
              <a:t>James Lawlor</a:t>
            </a:r>
          </a:p>
          <a:p>
            <a:r>
              <a:rPr lang="en-US" dirty="0"/>
              <a:t>Computational Biologist, Greg Cooper’s Lab</a:t>
            </a:r>
          </a:p>
          <a:p>
            <a:r>
              <a:rPr lang="en-US" dirty="0"/>
              <a:t>HudsonAlpha Institute for Biotechnology</a:t>
            </a:r>
          </a:p>
          <a:p>
            <a:endParaRPr lang="en-US" dirty="0"/>
          </a:p>
          <a:p>
            <a:r>
              <a:rPr lang="en-US" dirty="0"/>
              <a:t>June 2022</a:t>
            </a:r>
          </a:p>
        </p:txBody>
      </p:sp>
      <p:sp>
        <p:nvSpPr>
          <p:cNvPr id="4" name="Slide Number Placeholder 3">
            <a:extLst>
              <a:ext uri="{FF2B5EF4-FFF2-40B4-BE49-F238E27FC236}">
                <a16:creationId xmlns:a16="http://schemas.microsoft.com/office/drawing/2014/main" id="{EB4473BE-0590-B443-BD35-24FE95E24AEA}"/>
              </a:ext>
            </a:extLst>
          </p:cNvPr>
          <p:cNvSpPr>
            <a:spLocks noGrp="1"/>
          </p:cNvSpPr>
          <p:nvPr>
            <p:ph type="sldNum" sz="quarter" idx="12"/>
          </p:nvPr>
        </p:nvSpPr>
        <p:spPr/>
        <p:txBody>
          <a:bodyPr/>
          <a:lstStyle/>
          <a:p>
            <a:fld id="{7660B8C7-8D71-9344-9D3D-63100CE17378}" type="slidenum">
              <a:rPr lang="en-US" smtClean="0"/>
              <a:t>1</a:t>
            </a:fld>
            <a:endParaRPr lang="en-US"/>
          </a:p>
        </p:txBody>
      </p:sp>
    </p:spTree>
    <p:extLst>
      <p:ext uri="{BB962C8B-B14F-4D97-AF65-F5344CB8AC3E}">
        <p14:creationId xmlns:p14="http://schemas.microsoft.com/office/powerpoint/2010/main" val="3651288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A078D-752A-2F4F-9CF4-FD7112112AE7}"/>
              </a:ext>
            </a:extLst>
          </p:cNvPr>
          <p:cNvSpPr>
            <a:spLocks noGrp="1"/>
          </p:cNvSpPr>
          <p:nvPr>
            <p:ph type="title"/>
          </p:nvPr>
        </p:nvSpPr>
        <p:spPr>
          <a:xfrm>
            <a:off x="916355" y="167301"/>
            <a:ext cx="9206579" cy="433938"/>
          </a:xfrm>
        </p:spPr>
        <p:txBody>
          <a:bodyPr/>
          <a:lstStyle/>
          <a:p>
            <a:r>
              <a:rPr lang="en-US" dirty="0"/>
              <a:t>Best-understood variants alter proteins</a:t>
            </a:r>
          </a:p>
        </p:txBody>
      </p:sp>
      <p:sp>
        <p:nvSpPr>
          <p:cNvPr id="4" name="Slide Number Placeholder 3">
            <a:extLst>
              <a:ext uri="{FF2B5EF4-FFF2-40B4-BE49-F238E27FC236}">
                <a16:creationId xmlns:a16="http://schemas.microsoft.com/office/drawing/2014/main" id="{4A4B2CF3-729B-2F43-9FE8-3F39064E4924}"/>
              </a:ext>
            </a:extLst>
          </p:cNvPr>
          <p:cNvSpPr>
            <a:spLocks noGrp="1"/>
          </p:cNvSpPr>
          <p:nvPr>
            <p:ph type="sldNum" sz="quarter" idx="12"/>
          </p:nvPr>
        </p:nvSpPr>
        <p:spPr/>
        <p:txBody>
          <a:bodyPr/>
          <a:lstStyle/>
          <a:p>
            <a:fld id="{7660B8C7-8D71-9344-9D3D-63100CE17378}" type="slidenum">
              <a:rPr lang="en-US" smtClean="0"/>
              <a:t>10</a:t>
            </a:fld>
            <a:endParaRPr lang="en-US"/>
          </a:p>
        </p:txBody>
      </p:sp>
      <p:pic>
        <p:nvPicPr>
          <p:cNvPr id="1026" name="Picture 2" descr="http://1.bp.blogspot.com/-er3OineNm30/VG8YCNwwxqI/AAAAAAAAAIU/tgegmCZMufA/s1600/figure_08_17_labeled.jpg">
            <a:extLst>
              <a:ext uri="{FF2B5EF4-FFF2-40B4-BE49-F238E27FC236}">
                <a16:creationId xmlns:a16="http://schemas.microsoft.com/office/drawing/2014/main" id="{CEA9A7AA-CB5C-AF43-BD26-675F781C74B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72497" y="831427"/>
            <a:ext cx="9847006" cy="5313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2351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Triangle"/>
          <p:cNvSpPr/>
          <p:nvPr/>
        </p:nvSpPr>
        <p:spPr>
          <a:xfrm rot="10800000" flipH="1">
            <a:off x="1916906" y="1240912"/>
            <a:ext cx="4964906" cy="417972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adFill>
            <a:gsLst>
              <a:gs pos="0">
                <a:srgbClr val="0096FF"/>
              </a:gs>
              <a:gs pos="100000">
                <a:srgbClr val="FF2600"/>
              </a:gs>
            </a:gsLst>
            <a:lin ang="16200000"/>
          </a:gradFill>
          <a:ln w="6350">
            <a:solidFill>
              <a:srgbClr val="000000"/>
            </a:solidFill>
            <a:miter lim="400000"/>
          </a:ln>
          <a:effectLst>
            <a:outerShdw blurRad="76200" dist="101600" dir="5400000" rotWithShape="0">
              <a:srgbClr val="000000">
                <a:alpha val="50000"/>
              </a:srgbClr>
            </a:outerShdw>
          </a:effectLst>
        </p:spPr>
        <p:txBody>
          <a:bodyPr lIns="35719" tIns="35719" rIns="35719" bIns="35719" anchor="ctr"/>
          <a:lstStyle/>
          <a:p>
            <a:pPr>
              <a:defRPr sz="2400">
                <a:solidFill>
                  <a:srgbClr val="FFFFFF"/>
                </a:solidFill>
              </a:defRPr>
            </a:pPr>
            <a:endParaRPr sz="1687"/>
          </a:p>
        </p:txBody>
      </p:sp>
      <p:sp>
        <p:nvSpPr>
          <p:cNvPr id="175" name="population frequency…"/>
          <p:cNvSpPr txBox="1"/>
          <p:nvPr/>
        </p:nvSpPr>
        <p:spPr>
          <a:xfrm>
            <a:off x="6992737" y="1919603"/>
            <a:ext cx="3226654" cy="34474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marL="234396" indent="-234396">
              <a:buSzPct val="75000"/>
              <a:buChar char="•"/>
              <a:defRPr sz="2700">
                <a:latin typeface="Avenir Next"/>
                <a:ea typeface="Avenir Next"/>
                <a:cs typeface="Avenir Next"/>
                <a:sym typeface="Avenir Next"/>
              </a:defRPr>
            </a:pPr>
            <a:r>
              <a:rPr sz="1898"/>
              <a:t>population frequency</a:t>
            </a:r>
          </a:p>
          <a:p>
            <a:pPr marL="234396" indent="-234396">
              <a:buSzPct val="75000"/>
              <a:buChar char="•"/>
              <a:defRPr sz="1600">
                <a:latin typeface="Avenir Next"/>
                <a:ea typeface="Avenir Next"/>
                <a:cs typeface="Avenir Next"/>
                <a:sym typeface="Avenir Next"/>
              </a:defRPr>
            </a:pPr>
            <a:endParaRPr sz="1125"/>
          </a:p>
          <a:p>
            <a:pPr marL="234396" indent="-234396">
              <a:buSzPct val="75000"/>
              <a:buChar char="•"/>
              <a:defRPr sz="2700">
                <a:latin typeface="Avenir Next"/>
                <a:ea typeface="Avenir Next"/>
                <a:cs typeface="Avenir Next"/>
                <a:sym typeface="Avenir Next"/>
              </a:defRPr>
            </a:pPr>
            <a:r>
              <a:rPr sz="1898"/>
              <a:t>genomic annotations</a:t>
            </a:r>
          </a:p>
          <a:p>
            <a:pPr marL="234396" indent="-234396">
              <a:buSzPct val="75000"/>
              <a:buChar char="•"/>
              <a:defRPr sz="1600">
                <a:latin typeface="Avenir Next"/>
                <a:ea typeface="Avenir Next"/>
                <a:cs typeface="Avenir Next"/>
                <a:sym typeface="Avenir Next"/>
              </a:defRPr>
            </a:pPr>
            <a:endParaRPr sz="1125"/>
          </a:p>
          <a:p>
            <a:pPr marL="234396" indent="-234396">
              <a:buSzPct val="75000"/>
              <a:buChar char="•"/>
              <a:defRPr sz="2700">
                <a:latin typeface="Avenir Next"/>
                <a:ea typeface="Avenir Next"/>
                <a:cs typeface="Avenir Next"/>
                <a:sym typeface="Avenir Next"/>
              </a:defRPr>
            </a:pPr>
            <a:r>
              <a:rPr sz="1898"/>
              <a:t>computational predictions</a:t>
            </a:r>
          </a:p>
          <a:p>
            <a:pPr marL="234396" indent="-234396">
              <a:buSzPct val="75000"/>
              <a:buChar char="•"/>
              <a:defRPr sz="1600">
                <a:latin typeface="Avenir Next"/>
                <a:ea typeface="Avenir Next"/>
                <a:cs typeface="Avenir Next"/>
                <a:sym typeface="Avenir Next"/>
              </a:defRPr>
            </a:pPr>
            <a:endParaRPr sz="1125"/>
          </a:p>
          <a:p>
            <a:pPr marL="234396" indent="-234396">
              <a:buSzPct val="75000"/>
              <a:buChar char="•"/>
              <a:defRPr sz="2700">
                <a:latin typeface="Avenir Next"/>
                <a:ea typeface="Avenir Next"/>
                <a:cs typeface="Avenir Next"/>
                <a:sym typeface="Avenir Next"/>
              </a:defRPr>
            </a:pPr>
            <a:r>
              <a:rPr sz="1898"/>
              <a:t>inheritance pattern</a:t>
            </a:r>
          </a:p>
          <a:p>
            <a:pPr marL="234396" indent="-234396">
              <a:buSzPct val="75000"/>
              <a:buChar char="•"/>
              <a:defRPr sz="1600">
                <a:latin typeface="Avenir Next"/>
                <a:ea typeface="Avenir Next"/>
                <a:cs typeface="Avenir Next"/>
                <a:sym typeface="Avenir Next"/>
              </a:defRPr>
            </a:pPr>
            <a:endParaRPr sz="1125"/>
          </a:p>
          <a:p>
            <a:pPr marL="234396" indent="-234396">
              <a:buSzPct val="75000"/>
              <a:buChar char="•"/>
              <a:defRPr sz="2700">
                <a:latin typeface="Avenir Next"/>
                <a:ea typeface="Avenir Next"/>
                <a:cs typeface="Avenir Next"/>
                <a:sym typeface="Avenir Next"/>
              </a:defRPr>
            </a:pPr>
            <a:r>
              <a:rPr sz="1898"/>
              <a:t>clinical disease databases</a:t>
            </a:r>
          </a:p>
          <a:p>
            <a:pPr marL="234396" indent="-234396">
              <a:buSzPct val="75000"/>
              <a:buChar char="•"/>
              <a:defRPr sz="1600">
                <a:latin typeface="Avenir Next"/>
                <a:ea typeface="Avenir Next"/>
                <a:cs typeface="Avenir Next"/>
                <a:sym typeface="Avenir Next"/>
              </a:defRPr>
            </a:pPr>
            <a:endParaRPr sz="1125"/>
          </a:p>
          <a:p>
            <a:pPr marL="234396" indent="-234396">
              <a:buSzPct val="75000"/>
              <a:buChar char="•"/>
              <a:defRPr sz="2700">
                <a:latin typeface="Avenir Next"/>
                <a:ea typeface="Avenir Next"/>
                <a:cs typeface="Avenir Next"/>
                <a:sym typeface="Avenir Next"/>
              </a:defRPr>
            </a:pPr>
            <a:r>
              <a:rPr sz="1898"/>
              <a:t>phenotypes</a:t>
            </a:r>
          </a:p>
          <a:p>
            <a:pPr marL="234396" indent="-234396">
              <a:buSzPct val="75000"/>
              <a:buChar char="•"/>
              <a:defRPr sz="1600">
                <a:latin typeface="Avenir Next"/>
                <a:ea typeface="Avenir Next"/>
                <a:cs typeface="Avenir Next"/>
                <a:sym typeface="Avenir Next"/>
              </a:defRPr>
            </a:pPr>
            <a:endParaRPr sz="1125"/>
          </a:p>
          <a:p>
            <a:pPr marL="234396" indent="-234396">
              <a:buSzPct val="75000"/>
              <a:buChar char="•"/>
              <a:defRPr sz="2700">
                <a:latin typeface="Avenir Next"/>
                <a:ea typeface="Avenir Next"/>
                <a:cs typeface="Avenir Next"/>
                <a:sym typeface="Avenir Next"/>
              </a:defRPr>
            </a:pPr>
            <a:r>
              <a:rPr sz="1898"/>
              <a:t>published literature</a:t>
            </a:r>
          </a:p>
          <a:p>
            <a:pPr algn="l">
              <a:defRPr sz="2700">
                <a:latin typeface="Avenir Next"/>
                <a:ea typeface="Avenir Next"/>
                <a:cs typeface="Avenir Next"/>
                <a:sym typeface="Avenir Next"/>
              </a:defRPr>
            </a:pPr>
            <a:endParaRPr sz="1898"/>
          </a:p>
        </p:txBody>
      </p:sp>
      <p:sp>
        <p:nvSpPr>
          <p:cNvPr id="176" name="~4,000,000 variants"/>
          <p:cNvSpPr txBox="1"/>
          <p:nvPr/>
        </p:nvSpPr>
        <p:spPr>
          <a:xfrm>
            <a:off x="3069608" y="1332101"/>
            <a:ext cx="2670604" cy="4076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100">
                <a:solidFill>
                  <a:srgbClr val="FFFFFF"/>
                </a:solidFill>
                <a:latin typeface="Avenir Next Demi Bold"/>
                <a:ea typeface="Avenir Next Demi Bold"/>
                <a:cs typeface="Avenir Next Demi Bold"/>
                <a:sym typeface="Avenir Next Demi Bold"/>
              </a:defRPr>
            </a:lvl1pPr>
          </a:lstStyle>
          <a:p>
            <a:r>
              <a:rPr sz="2180"/>
              <a:t>~4,000,000 variants</a:t>
            </a:r>
          </a:p>
        </p:txBody>
      </p:sp>
      <p:sp>
        <p:nvSpPr>
          <p:cNvPr id="177" name="~1 causal variant"/>
          <p:cNvSpPr txBox="1"/>
          <p:nvPr/>
        </p:nvSpPr>
        <p:spPr>
          <a:xfrm>
            <a:off x="3276116" y="5484405"/>
            <a:ext cx="2260235" cy="4076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100">
                <a:latin typeface="Avenir Next Demi Bold"/>
                <a:ea typeface="Avenir Next Demi Bold"/>
                <a:cs typeface="Avenir Next Demi Bold"/>
                <a:sym typeface="Avenir Next Demi Bold"/>
              </a:defRPr>
            </a:lvl1pPr>
          </a:lstStyle>
          <a:p>
            <a:r>
              <a:rPr sz="2180" dirty="0"/>
              <a:t>~1 causal variant</a:t>
            </a:r>
          </a:p>
        </p:txBody>
      </p:sp>
      <p:sp>
        <p:nvSpPr>
          <p:cNvPr id="178" name="We evaluate the totality of existing evidence for a particular variant"/>
          <p:cNvSpPr txBox="1"/>
          <p:nvPr/>
        </p:nvSpPr>
        <p:spPr>
          <a:xfrm>
            <a:off x="1248883" y="5892017"/>
            <a:ext cx="9745876" cy="4183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marL="40638" marR="40638" lvl="1" defTabSz="910796">
              <a:spcBef>
                <a:spcPts val="1828"/>
              </a:spcBef>
              <a:defRPr sz="3200">
                <a:solidFill>
                  <a:srgbClr val="FF2600"/>
                </a:solidFill>
                <a:uFill>
                  <a:solidFill>
                    <a:srgbClr val="000000"/>
                  </a:solidFill>
                </a:uFill>
                <a:latin typeface="Avenir Next"/>
                <a:ea typeface="Avenir Next"/>
                <a:cs typeface="Avenir Next"/>
                <a:sym typeface="Avenir Next"/>
              </a:defRPr>
            </a:pPr>
            <a:r>
              <a:rPr sz="2250" dirty="0"/>
              <a:t>We evaluate the totality of existing evidence for a particular variant</a:t>
            </a:r>
          </a:p>
        </p:txBody>
      </p:sp>
      <p:sp>
        <p:nvSpPr>
          <p:cNvPr id="8" name="Title 1">
            <a:extLst>
              <a:ext uri="{FF2B5EF4-FFF2-40B4-BE49-F238E27FC236}">
                <a16:creationId xmlns:a16="http://schemas.microsoft.com/office/drawing/2014/main" id="{1F7B53F6-DB6A-5C44-8155-7E7E3419CA0E}"/>
              </a:ext>
            </a:extLst>
          </p:cNvPr>
          <p:cNvSpPr txBox="1">
            <a:spLocks/>
          </p:cNvSpPr>
          <p:nvPr/>
        </p:nvSpPr>
        <p:spPr>
          <a:xfrm>
            <a:off x="916355" y="167301"/>
            <a:ext cx="9206579" cy="43393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kern="1200">
                <a:solidFill>
                  <a:schemeClr val="tx1"/>
                </a:solidFill>
                <a:latin typeface="+mj-lt"/>
                <a:ea typeface="+mj-ea"/>
                <a:cs typeface="+mj-cs"/>
              </a:defRPr>
            </a:lvl1pPr>
          </a:lstStyle>
          <a:p>
            <a:r>
              <a:rPr lang="en-US" dirty="0"/>
              <a:t>Filtering / Analysis / Interpretation is key</a:t>
            </a:r>
          </a:p>
        </p:txBody>
      </p:sp>
    </p:spTree>
    <p:extLst>
      <p:ext uri="{BB962C8B-B14F-4D97-AF65-F5344CB8AC3E}">
        <p14:creationId xmlns:p14="http://schemas.microsoft.com/office/powerpoint/2010/main" val="954929693"/>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advAuto="0"/>
      <p:bldP spid="178"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7ADFA3-4E3F-D24C-97FF-84A65B82931A}"/>
              </a:ext>
            </a:extLst>
          </p:cNvPr>
          <p:cNvSpPr>
            <a:spLocks noGrp="1"/>
          </p:cNvSpPr>
          <p:nvPr>
            <p:ph type="title"/>
          </p:nvPr>
        </p:nvSpPr>
        <p:spPr/>
        <p:txBody>
          <a:bodyPr/>
          <a:lstStyle/>
          <a:p>
            <a:r>
              <a:rPr lang="en-US" dirty="0"/>
              <a:t>Our Goal: Increase Diagnoses</a:t>
            </a:r>
          </a:p>
        </p:txBody>
      </p:sp>
      <p:sp>
        <p:nvSpPr>
          <p:cNvPr id="4" name="Slide Number Placeholder 3">
            <a:extLst>
              <a:ext uri="{FF2B5EF4-FFF2-40B4-BE49-F238E27FC236}">
                <a16:creationId xmlns:a16="http://schemas.microsoft.com/office/drawing/2014/main" id="{26AF7FD9-FDC5-8648-967C-5F65A435F0C8}"/>
              </a:ext>
            </a:extLst>
          </p:cNvPr>
          <p:cNvSpPr>
            <a:spLocks noGrp="1"/>
          </p:cNvSpPr>
          <p:nvPr>
            <p:ph type="sldNum" sz="quarter" idx="12"/>
          </p:nvPr>
        </p:nvSpPr>
        <p:spPr/>
        <p:txBody>
          <a:bodyPr/>
          <a:lstStyle/>
          <a:p>
            <a:fld id="{7660B8C7-8D71-9344-9D3D-63100CE17378}" type="slidenum">
              <a:rPr lang="en-US" smtClean="0"/>
              <a:t>12</a:t>
            </a:fld>
            <a:endParaRPr lang="en-US"/>
          </a:p>
        </p:txBody>
      </p:sp>
      <p:pic>
        <p:nvPicPr>
          <p:cNvPr id="6" name="Picture 5" descr="2.tiff">
            <a:extLst>
              <a:ext uri="{FF2B5EF4-FFF2-40B4-BE49-F238E27FC236}">
                <a16:creationId xmlns:a16="http://schemas.microsoft.com/office/drawing/2014/main" id="{56036494-62C5-1941-8F4B-1F634A057F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01719" y="167301"/>
            <a:ext cx="3029523" cy="2854533"/>
          </a:xfrm>
          <a:prstGeom prst="rect">
            <a:avLst/>
          </a:prstGeom>
        </p:spPr>
      </p:pic>
      <p:pic>
        <p:nvPicPr>
          <p:cNvPr id="7" name="Picture 6">
            <a:extLst>
              <a:ext uri="{FF2B5EF4-FFF2-40B4-BE49-F238E27FC236}">
                <a16:creationId xmlns:a16="http://schemas.microsoft.com/office/drawing/2014/main" id="{F033E41A-8E43-F047-B066-E73FC60474B4}"/>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925822" y="3021834"/>
            <a:ext cx="2905420" cy="470980"/>
          </a:xfrm>
          <a:prstGeom prst="rect">
            <a:avLst/>
          </a:prstGeom>
        </p:spPr>
      </p:pic>
      <p:pic>
        <p:nvPicPr>
          <p:cNvPr id="8" name="Picture 7">
            <a:extLst>
              <a:ext uri="{FF2B5EF4-FFF2-40B4-BE49-F238E27FC236}">
                <a16:creationId xmlns:a16="http://schemas.microsoft.com/office/drawing/2014/main" id="{BC56DC34-57E1-7E4A-9EDF-B0EB577D72F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46056" y="4329918"/>
            <a:ext cx="3485186" cy="1963907"/>
          </a:xfrm>
          <a:prstGeom prst="rect">
            <a:avLst/>
          </a:prstGeom>
        </p:spPr>
      </p:pic>
      <p:pic>
        <p:nvPicPr>
          <p:cNvPr id="9" name="Picture 8">
            <a:extLst>
              <a:ext uri="{FF2B5EF4-FFF2-40B4-BE49-F238E27FC236}">
                <a16:creationId xmlns:a16="http://schemas.microsoft.com/office/drawing/2014/main" id="{D9E346BC-0EB8-4548-AC06-F698B12FA303}"/>
              </a:ext>
            </a:extLst>
          </p:cNvPr>
          <p:cNvPicPr/>
          <p:nvPr/>
        </p:nvPicPr>
        <p:blipFill>
          <a:blip r:embed="rId5" cstate="screen">
            <a:extLst>
              <a:ext uri="{28A0092B-C50C-407E-A947-70E740481C1C}">
                <a14:useLocalDpi xmlns:a14="http://schemas.microsoft.com/office/drawing/2010/main"/>
              </a:ext>
            </a:extLst>
          </a:blip>
          <a:srcRect/>
          <a:stretch>
            <a:fillRect/>
          </a:stretch>
        </p:blipFill>
        <p:spPr bwMode="auto">
          <a:xfrm>
            <a:off x="436934" y="4383183"/>
            <a:ext cx="3128962" cy="1857376"/>
          </a:xfrm>
          <a:prstGeom prst="rect">
            <a:avLst/>
          </a:prstGeom>
          <a:noFill/>
          <a:ln>
            <a:noFill/>
          </a:ln>
        </p:spPr>
      </p:pic>
      <p:pic>
        <p:nvPicPr>
          <p:cNvPr id="10" name="unknown.png" descr="unknown.png">
            <a:extLst>
              <a:ext uri="{FF2B5EF4-FFF2-40B4-BE49-F238E27FC236}">
                <a16:creationId xmlns:a16="http://schemas.microsoft.com/office/drawing/2014/main" id="{5ACCCCBC-F86E-D049-BA33-70CBAD5071E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625689" y="4329918"/>
            <a:ext cx="3566311" cy="1963906"/>
          </a:xfrm>
          <a:prstGeom prst="rect">
            <a:avLst/>
          </a:prstGeom>
          <a:ln w="12700">
            <a:miter lim="400000"/>
          </a:ln>
        </p:spPr>
      </p:pic>
      <p:sp>
        <p:nvSpPr>
          <p:cNvPr id="11" name="TextBox 10">
            <a:extLst>
              <a:ext uri="{FF2B5EF4-FFF2-40B4-BE49-F238E27FC236}">
                <a16:creationId xmlns:a16="http://schemas.microsoft.com/office/drawing/2014/main" id="{75207F00-A73D-0C4B-BBBC-34BCCCF801A1}"/>
              </a:ext>
            </a:extLst>
          </p:cNvPr>
          <p:cNvSpPr txBox="1"/>
          <p:nvPr/>
        </p:nvSpPr>
        <p:spPr>
          <a:xfrm>
            <a:off x="436934" y="3683587"/>
            <a:ext cx="3114675" cy="369332"/>
          </a:xfrm>
          <a:prstGeom prst="rect">
            <a:avLst/>
          </a:prstGeom>
          <a:noFill/>
        </p:spPr>
        <p:txBody>
          <a:bodyPr wrap="square" rtlCol="0">
            <a:spAutoFit/>
          </a:bodyPr>
          <a:lstStyle/>
          <a:p>
            <a:r>
              <a:rPr lang="en-US" dirty="0"/>
              <a:t>Describe new disease genes</a:t>
            </a:r>
          </a:p>
        </p:txBody>
      </p:sp>
      <p:sp>
        <p:nvSpPr>
          <p:cNvPr id="12" name="TextBox 11">
            <a:extLst>
              <a:ext uri="{FF2B5EF4-FFF2-40B4-BE49-F238E27FC236}">
                <a16:creationId xmlns:a16="http://schemas.microsoft.com/office/drawing/2014/main" id="{87F3FF09-B9A5-4A48-B7B7-077EEA183565}"/>
              </a:ext>
            </a:extLst>
          </p:cNvPr>
          <p:cNvSpPr txBox="1"/>
          <p:nvPr/>
        </p:nvSpPr>
        <p:spPr>
          <a:xfrm>
            <a:off x="4346056" y="3649717"/>
            <a:ext cx="3485186" cy="369332"/>
          </a:xfrm>
          <a:prstGeom prst="rect">
            <a:avLst/>
          </a:prstGeom>
          <a:noFill/>
        </p:spPr>
        <p:txBody>
          <a:bodyPr wrap="square" rtlCol="0">
            <a:spAutoFit/>
          </a:bodyPr>
          <a:lstStyle/>
          <a:p>
            <a:r>
              <a:rPr lang="en-US" dirty="0"/>
              <a:t>Analyze more types of variation</a:t>
            </a:r>
          </a:p>
        </p:txBody>
      </p:sp>
      <p:sp>
        <p:nvSpPr>
          <p:cNvPr id="13" name="TextBox 12">
            <a:extLst>
              <a:ext uri="{FF2B5EF4-FFF2-40B4-BE49-F238E27FC236}">
                <a16:creationId xmlns:a16="http://schemas.microsoft.com/office/drawing/2014/main" id="{30B3B00D-525D-E04C-8BE8-1D740D980203}"/>
              </a:ext>
            </a:extLst>
          </p:cNvPr>
          <p:cNvSpPr txBox="1"/>
          <p:nvPr/>
        </p:nvSpPr>
        <p:spPr>
          <a:xfrm>
            <a:off x="8625689" y="3683587"/>
            <a:ext cx="3485186" cy="646331"/>
          </a:xfrm>
          <a:prstGeom prst="rect">
            <a:avLst/>
          </a:prstGeom>
          <a:noFill/>
        </p:spPr>
        <p:txBody>
          <a:bodyPr wrap="square" rtlCol="0">
            <a:spAutoFit/>
          </a:bodyPr>
          <a:lstStyle/>
          <a:p>
            <a:r>
              <a:rPr lang="en-US" dirty="0"/>
              <a:t>Evaluate &amp; improve computational models </a:t>
            </a:r>
          </a:p>
        </p:txBody>
      </p:sp>
    </p:spTree>
    <p:extLst>
      <p:ext uri="{BB962C8B-B14F-4D97-AF65-F5344CB8AC3E}">
        <p14:creationId xmlns:p14="http://schemas.microsoft.com/office/powerpoint/2010/main" val="181501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4867B5-E63A-3646-A25F-A6D61B2DB64D}"/>
              </a:ext>
            </a:extLst>
          </p:cNvPr>
          <p:cNvSpPr>
            <a:spLocks noGrp="1"/>
          </p:cNvSpPr>
          <p:nvPr>
            <p:ph type="title"/>
          </p:nvPr>
        </p:nvSpPr>
        <p:spPr>
          <a:xfrm>
            <a:off x="863071" y="2292351"/>
            <a:ext cx="10363200" cy="1362075"/>
          </a:xfrm>
        </p:spPr>
        <p:txBody>
          <a:bodyPr/>
          <a:lstStyle/>
          <a:p>
            <a:r>
              <a:rPr lang="en-US" dirty="0"/>
              <a:t>Long-Read Sequencing</a:t>
            </a:r>
          </a:p>
        </p:txBody>
      </p:sp>
      <p:sp>
        <p:nvSpPr>
          <p:cNvPr id="2" name="Slide Number Placeholder 1">
            <a:extLst>
              <a:ext uri="{FF2B5EF4-FFF2-40B4-BE49-F238E27FC236}">
                <a16:creationId xmlns:a16="http://schemas.microsoft.com/office/drawing/2014/main" id="{AB09BE4E-DA22-FF4C-828A-50CCBA194D83}"/>
              </a:ext>
            </a:extLst>
          </p:cNvPr>
          <p:cNvSpPr>
            <a:spLocks noGrp="1"/>
          </p:cNvSpPr>
          <p:nvPr>
            <p:ph type="sldNum" sz="quarter" idx="12"/>
          </p:nvPr>
        </p:nvSpPr>
        <p:spPr/>
        <p:txBody>
          <a:bodyPr/>
          <a:lstStyle/>
          <a:p>
            <a:fld id="{7660B8C7-8D71-9344-9D3D-63100CE17378}" type="slidenum">
              <a:rPr lang="en-US" smtClean="0"/>
              <a:t>13</a:t>
            </a:fld>
            <a:endParaRPr lang="en-US"/>
          </a:p>
        </p:txBody>
      </p:sp>
      <p:sp>
        <p:nvSpPr>
          <p:cNvPr id="6" name="Text Placeholder 2">
            <a:extLst>
              <a:ext uri="{FF2B5EF4-FFF2-40B4-BE49-F238E27FC236}">
                <a16:creationId xmlns:a16="http://schemas.microsoft.com/office/drawing/2014/main" id="{2E870900-241B-E547-8D8D-562E982F67BD}"/>
              </a:ext>
            </a:extLst>
          </p:cNvPr>
          <p:cNvSpPr>
            <a:spLocks noGrp="1"/>
          </p:cNvSpPr>
          <p:nvPr>
            <p:ph type="body" idx="1"/>
          </p:nvPr>
        </p:nvSpPr>
        <p:spPr>
          <a:xfrm>
            <a:off x="963084" y="2906713"/>
            <a:ext cx="10363200" cy="1500187"/>
          </a:xfrm>
        </p:spPr>
        <p:txBody>
          <a:bodyPr/>
          <a:lstStyle/>
          <a:p>
            <a:r>
              <a:rPr lang="en-US" dirty="0"/>
              <a:t>Focusing on neurodevelopmental diagnoses</a:t>
            </a:r>
          </a:p>
        </p:txBody>
      </p:sp>
    </p:spTree>
    <p:extLst>
      <p:ext uri="{BB962C8B-B14F-4D97-AF65-F5344CB8AC3E}">
        <p14:creationId xmlns:p14="http://schemas.microsoft.com/office/powerpoint/2010/main" val="4032915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3D56F-ED26-1C48-9083-0C783CCFE44F}"/>
              </a:ext>
            </a:extLst>
          </p:cNvPr>
          <p:cNvSpPr>
            <a:spLocks noGrp="1"/>
          </p:cNvSpPr>
          <p:nvPr>
            <p:ph type="title"/>
          </p:nvPr>
        </p:nvSpPr>
        <p:spPr/>
        <p:txBody>
          <a:bodyPr/>
          <a:lstStyle/>
          <a:p>
            <a:r>
              <a:rPr lang="en-US" dirty="0"/>
              <a:t>Typical “Short Reads” – 150bp at a time</a:t>
            </a:r>
          </a:p>
        </p:txBody>
      </p:sp>
      <p:pic>
        <p:nvPicPr>
          <p:cNvPr id="4" name="Picture 3">
            <a:extLst>
              <a:ext uri="{FF2B5EF4-FFF2-40B4-BE49-F238E27FC236}">
                <a16:creationId xmlns:a16="http://schemas.microsoft.com/office/drawing/2014/main" id="{DF84C2C4-FCFD-AA41-9D8E-9BE5C06EED65}"/>
              </a:ext>
            </a:extLst>
          </p:cNvPr>
          <p:cNvPicPr>
            <a:picLocks noChangeAspect="1"/>
          </p:cNvPicPr>
          <p:nvPr/>
        </p:nvPicPr>
        <p:blipFill>
          <a:blip r:embed="rId3"/>
          <a:stretch>
            <a:fillRect/>
          </a:stretch>
        </p:blipFill>
        <p:spPr>
          <a:xfrm>
            <a:off x="1524000" y="1245410"/>
            <a:ext cx="9144000" cy="4367180"/>
          </a:xfrm>
          <a:prstGeom prst="rect">
            <a:avLst/>
          </a:prstGeom>
        </p:spPr>
      </p:pic>
    </p:spTree>
    <p:extLst>
      <p:ext uri="{BB962C8B-B14F-4D97-AF65-F5344CB8AC3E}">
        <p14:creationId xmlns:p14="http://schemas.microsoft.com/office/powerpoint/2010/main" val="1394188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83C7A-C1E7-6442-973F-530C41CF1FA3}"/>
              </a:ext>
            </a:extLst>
          </p:cNvPr>
          <p:cNvSpPr>
            <a:spLocks noGrp="1"/>
          </p:cNvSpPr>
          <p:nvPr>
            <p:ph type="title"/>
          </p:nvPr>
        </p:nvSpPr>
        <p:spPr/>
        <p:txBody>
          <a:bodyPr/>
          <a:lstStyle/>
          <a:p>
            <a:r>
              <a:rPr lang="en-US" dirty="0"/>
              <a:t>Alignment to Reference Genome</a:t>
            </a:r>
          </a:p>
        </p:txBody>
      </p:sp>
      <p:pic>
        <p:nvPicPr>
          <p:cNvPr id="2050" name="Picture 2" descr="Image result for short read sequencing">
            <a:extLst>
              <a:ext uri="{FF2B5EF4-FFF2-40B4-BE49-F238E27FC236}">
                <a16:creationId xmlns:a16="http://schemas.microsoft.com/office/drawing/2014/main" id="{C897B080-9B20-9A47-8F9A-ED3886E115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1" y="751725"/>
            <a:ext cx="7636476" cy="55198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0DE96A5-3A4B-8E40-B85C-4DDF081E4FBF}"/>
              </a:ext>
            </a:extLst>
          </p:cNvPr>
          <p:cNvSpPr txBox="1"/>
          <p:nvPr/>
        </p:nvSpPr>
        <p:spPr>
          <a:xfrm>
            <a:off x="3418788" y="5891751"/>
            <a:ext cx="593888" cy="246221"/>
          </a:xfrm>
          <a:prstGeom prst="rect">
            <a:avLst/>
          </a:prstGeom>
          <a:solidFill>
            <a:schemeClr val="bg1"/>
          </a:solidFill>
        </p:spPr>
        <p:txBody>
          <a:bodyPr wrap="square" rtlCol="0">
            <a:spAutoFit/>
          </a:bodyPr>
          <a:lstStyle/>
          <a:p>
            <a:r>
              <a:rPr lang="en-US" sz="1000" dirty="0"/>
              <a:t>150 bp</a:t>
            </a:r>
          </a:p>
        </p:txBody>
      </p:sp>
      <p:sp>
        <p:nvSpPr>
          <p:cNvPr id="5" name="TextBox 4">
            <a:extLst>
              <a:ext uri="{FF2B5EF4-FFF2-40B4-BE49-F238E27FC236}">
                <a16:creationId xmlns:a16="http://schemas.microsoft.com/office/drawing/2014/main" id="{60BE7480-D169-B748-B9E9-CAEBE3D75537}"/>
              </a:ext>
            </a:extLst>
          </p:cNvPr>
          <p:cNvSpPr txBox="1"/>
          <p:nvPr/>
        </p:nvSpPr>
        <p:spPr>
          <a:xfrm>
            <a:off x="8199749" y="5882322"/>
            <a:ext cx="575035" cy="246221"/>
          </a:xfrm>
          <a:prstGeom prst="rect">
            <a:avLst/>
          </a:prstGeom>
          <a:solidFill>
            <a:schemeClr val="bg1"/>
          </a:solidFill>
        </p:spPr>
        <p:txBody>
          <a:bodyPr wrap="square" rtlCol="0">
            <a:spAutoFit/>
          </a:bodyPr>
          <a:lstStyle/>
          <a:p>
            <a:r>
              <a:rPr lang="en-US" sz="1000" dirty="0"/>
              <a:t>150 bp</a:t>
            </a:r>
          </a:p>
        </p:txBody>
      </p:sp>
    </p:spTree>
    <p:extLst>
      <p:ext uri="{BB962C8B-B14F-4D97-AF65-F5344CB8AC3E}">
        <p14:creationId xmlns:p14="http://schemas.microsoft.com/office/powerpoint/2010/main" val="3584685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FB2F6-2A3F-B346-B37F-790F0CCB1E3A}"/>
              </a:ext>
            </a:extLst>
          </p:cNvPr>
          <p:cNvSpPr>
            <a:spLocks noGrp="1"/>
          </p:cNvSpPr>
          <p:nvPr>
            <p:ph type="title"/>
          </p:nvPr>
        </p:nvSpPr>
        <p:spPr/>
        <p:txBody>
          <a:bodyPr/>
          <a:lstStyle/>
          <a:p>
            <a:r>
              <a:rPr lang="en-US" dirty="0"/>
              <a:t>Benefits of Long-Read sequencing</a:t>
            </a:r>
          </a:p>
        </p:txBody>
      </p:sp>
      <p:sp>
        <p:nvSpPr>
          <p:cNvPr id="3" name="Content Placeholder 2">
            <a:extLst>
              <a:ext uri="{FF2B5EF4-FFF2-40B4-BE49-F238E27FC236}">
                <a16:creationId xmlns:a16="http://schemas.microsoft.com/office/drawing/2014/main" id="{30918227-F918-F549-B315-94B5098F4D62}"/>
              </a:ext>
            </a:extLst>
          </p:cNvPr>
          <p:cNvSpPr>
            <a:spLocks noGrp="1"/>
          </p:cNvSpPr>
          <p:nvPr>
            <p:ph idx="1"/>
          </p:nvPr>
        </p:nvSpPr>
        <p:spPr>
          <a:xfrm>
            <a:off x="146757" y="5686285"/>
            <a:ext cx="12045244" cy="555096"/>
          </a:xfrm>
        </p:spPr>
        <p:txBody>
          <a:bodyPr>
            <a:normAutofit fontScale="85000" lnSpcReduction="10000"/>
          </a:bodyPr>
          <a:lstStyle/>
          <a:p>
            <a:pPr marL="0" indent="0" algn="ctr">
              <a:buNone/>
            </a:pPr>
            <a:r>
              <a:rPr lang="en-US" dirty="0"/>
              <a:t>Longer reads </a:t>
            </a:r>
            <a:r>
              <a:rPr lang="en-US" dirty="0">
                <a:sym typeface="Wingdings" pitchFamily="2" charset="2"/>
              </a:rPr>
              <a:t></a:t>
            </a:r>
            <a:r>
              <a:rPr lang="en-US" dirty="0"/>
              <a:t> better alignment to the genome </a:t>
            </a:r>
            <a:r>
              <a:rPr lang="en-US" dirty="0">
                <a:sym typeface="Wingdings" pitchFamily="2" charset="2"/>
              </a:rPr>
              <a:t> </a:t>
            </a:r>
            <a:r>
              <a:rPr lang="en-US" dirty="0"/>
              <a:t>more accurate variant calling</a:t>
            </a:r>
          </a:p>
        </p:txBody>
      </p:sp>
      <p:pic>
        <p:nvPicPr>
          <p:cNvPr id="5" name="Picture 4">
            <a:extLst>
              <a:ext uri="{FF2B5EF4-FFF2-40B4-BE49-F238E27FC236}">
                <a16:creationId xmlns:a16="http://schemas.microsoft.com/office/drawing/2014/main" id="{7105A992-9DF0-D24C-922C-CF37D383B08B}"/>
              </a:ext>
            </a:extLst>
          </p:cNvPr>
          <p:cNvPicPr>
            <a:picLocks noChangeAspect="1"/>
          </p:cNvPicPr>
          <p:nvPr/>
        </p:nvPicPr>
        <p:blipFill>
          <a:blip r:embed="rId2"/>
          <a:stretch>
            <a:fillRect/>
          </a:stretch>
        </p:blipFill>
        <p:spPr>
          <a:xfrm>
            <a:off x="1529977" y="1588782"/>
            <a:ext cx="8939305" cy="3848311"/>
          </a:xfrm>
          <a:prstGeom prst="rect">
            <a:avLst/>
          </a:prstGeom>
        </p:spPr>
      </p:pic>
      <p:pic>
        <p:nvPicPr>
          <p:cNvPr id="7" name="Picture 6">
            <a:extLst>
              <a:ext uri="{FF2B5EF4-FFF2-40B4-BE49-F238E27FC236}">
                <a16:creationId xmlns:a16="http://schemas.microsoft.com/office/drawing/2014/main" id="{C14BCB6C-CF91-A94C-BA71-C8BA775D34AC}"/>
              </a:ext>
            </a:extLst>
          </p:cNvPr>
          <p:cNvPicPr>
            <a:picLocks noChangeAspect="1"/>
          </p:cNvPicPr>
          <p:nvPr/>
        </p:nvPicPr>
        <p:blipFill>
          <a:blip r:embed="rId3"/>
          <a:stretch>
            <a:fillRect/>
          </a:stretch>
        </p:blipFill>
        <p:spPr>
          <a:xfrm>
            <a:off x="10012580" y="4926689"/>
            <a:ext cx="1557867" cy="635000"/>
          </a:xfrm>
          <a:prstGeom prst="rect">
            <a:avLst/>
          </a:prstGeom>
        </p:spPr>
      </p:pic>
      <p:sp>
        <p:nvSpPr>
          <p:cNvPr id="8" name="TextBox 7">
            <a:extLst>
              <a:ext uri="{FF2B5EF4-FFF2-40B4-BE49-F238E27FC236}">
                <a16:creationId xmlns:a16="http://schemas.microsoft.com/office/drawing/2014/main" id="{9FCE8874-7A6E-2D4D-A43A-43D9A3AC8876}"/>
              </a:ext>
            </a:extLst>
          </p:cNvPr>
          <p:cNvSpPr txBox="1"/>
          <p:nvPr/>
        </p:nvSpPr>
        <p:spPr>
          <a:xfrm>
            <a:off x="3275102" y="1939882"/>
            <a:ext cx="1229824" cy="461665"/>
          </a:xfrm>
          <a:prstGeom prst="rect">
            <a:avLst/>
          </a:prstGeom>
          <a:noFill/>
        </p:spPr>
        <p:txBody>
          <a:bodyPr wrap="none" rtlCol="0">
            <a:spAutoFit/>
          </a:bodyPr>
          <a:lstStyle/>
          <a:p>
            <a:r>
              <a:rPr lang="en-US" sz="2400" dirty="0"/>
              <a:t>(150 </a:t>
            </a:r>
            <a:r>
              <a:rPr lang="en-US" sz="2400" dirty="0" err="1"/>
              <a:t>bp</a:t>
            </a:r>
            <a:r>
              <a:rPr lang="en-US" sz="2400" dirty="0"/>
              <a:t>)</a:t>
            </a:r>
          </a:p>
        </p:txBody>
      </p:sp>
      <p:sp>
        <p:nvSpPr>
          <p:cNvPr id="9" name="TextBox 8">
            <a:extLst>
              <a:ext uri="{FF2B5EF4-FFF2-40B4-BE49-F238E27FC236}">
                <a16:creationId xmlns:a16="http://schemas.microsoft.com/office/drawing/2014/main" id="{34DD7A9E-533B-D546-8756-E72F52B605DC}"/>
              </a:ext>
            </a:extLst>
          </p:cNvPr>
          <p:cNvSpPr txBox="1"/>
          <p:nvPr/>
        </p:nvSpPr>
        <p:spPr>
          <a:xfrm>
            <a:off x="7363012" y="1939882"/>
            <a:ext cx="2566728" cy="461665"/>
          </a:xfrm>
          <a:prstGeom prst="rect">
            <a:avLst/>
          </a:prstGeom>
          <a:noFill/>
        </p:spPr>
        <p:txBody>
          <a:bodyPr wrap="none" rtlCol="0">
            <a:spAutoFit/>
          </a:bodyPr>
          <a:lstStyle/>
          <a:p>
            <a:r>
              <a:rPr lang="en-US" sz="2400" dirty="0"/>
              <a:t>(10,000-20,000 </a:t>
            </a:r>
            <a:r>
              <a:rPr lang="en-US" sz="2400" dirty="0" err="1"/>
              <a:t>bp</a:t>
            </a:r>
            <a:r>
              <a:rPr lang="en-US" sz="2400" dirty="0"/>
              <a:t>)</a:t>
            </a:r>
          </a:p>
        </p:txBody>
      </p:sp>
    </p:spTree>
    <p:extLst>
      <p:ext uri="{BB962C8B-B14F-4D97-AF65-F5344CB8AC3E}">
        <p14:creationId xmlns:p14="http://schemas.microsoft.com/office/powerpoint/2010/main" val="3570230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35F00-FFC7-BB49-BCBF-96EBA768C684}"/>
              </a:ext>
            </a:extLst>
          </p:cNvPr>
          <p:cNvSpPr>
            <a:spLocks noGrp="1"/>
          </p:cNvSpPr>
          <p:nvPr>
            <p:ph type="title"/>
          </p:nvPr>
        </p:nvSpPr>
        <p:spPr/>
        <p:txBody>
          <a:bodyPr/>
          <a:lstStyle/>
          <a:p>
            <a:r>
              <a:rPr lang="en-US" dirty="0"/>
              <a:t>Repetitive Sequence Is Tough for Short Reads</a:t>
            </a:r>
          </a:p>
        </p:txBody>
      </p:sp>
      <p:graphicFrame>
        <p:nvGraphicFramePr>
          <p:cNvPr id="4" name="Content Placeholder 3">
            <a:extLst>
              <a:ext uri="{FF2B5EF4-FFF2-40B4-BE49-F238E27FC236}">
                <a16:creationId xmlns:a16="http://schemas.microsoft.com/office/drawing/2014/main" id="{68A11DCA-1672-A74D-AC3F-B7081C67DD03}"/>
              </a:ext>
            </a:extLst>
          </p:cNvPr>
          <p:cNvGraphicFramePr>
            <a:graphicFrameLocks noGrp="1"/>
          </p:cNvGraphicFramePr>
          <p:nvPr>
            <p:ph idx="1"/>
          </p:nvPr>
        </p:nvGraphicFramePr>
        <p:xfrm>
          <a:off x="2783068" y="608589"/>
          <a:ext cx="2565401" cy="5676900"/>
        </p:xfrm>
        <a:graphic>
          <a:graphicData uri="http://schemas.openxmlformats.org/drawingml/2006/table">
            <a:tbl>
              <a:tblPr>
                <a:tableStyleId>{5C22544A-7EE6-4342-B048-85BDC9FD1C3A}</a:tableStyleId>
              </a:tblPr>
              <a:tblGrid>
                <a:gridCol w="164085">
                  <a:extLst>
                    <a:ext uri="{9D8B030D-6E8A-4147-A177-3AD203B41FA5}">
                      <a16:colId xmlns:a16="http://schemas.microsoft.com/office/drawing/2014/main" val="3344466408"/>
                    </a:ext>
                  </a:extLst>
                </a:gridCol>
                <a:gridCol w="126219">
                  <a:extLst>
                    <a:ext uri="{9D8B030D-6E8A-4147-A177-3AD203B41FA5}">
                      <a16:colId xmlns:a16="http://schemas.microsoft.com/office/drawing/2014/main" val="1772939103"/>
                    </a:ext>
                  </a:extLst>
                </a:gridCol>
                <a:gridCol w="227194">
                  <a:extLst>
                    <a:ext uri="{9D8B030D-6E8A-4147-A177-3AD203B41FA5}">
                      <a16:colId xmlns:a16="http://schemas.microsoft.com/office/drawing/2014/main" val="805227609"/>
                    </a:ext>
                  </a:extLst>
                </a:gridCol>
                <a:gridCol w="126219">
                  <a:extLst>
                    <a:ext uri="{9D8B030D-6E8A-4147-A177-3AD203B41FA5}">
                      <a16:colId xmlns:a16="http://schemas.microsoft.com/office/drawing/2014/main" val="1317061905"/>
                    </a:ext>
                  </a:extLst>
                </a:gridCol>
                <a:gridCol w="179862">
                  <a:extLst>
                    <a:ext uri="{9D8B030D-6E8A-4147-A177-3AD203B41FA5}">
                      <a16:colId xmlns:a16="http://schemas.microsoft.com/office/drawing/2014/main" val="4145043185"/>
                    </a:ext>
                  </a:extLst>
                </a:gridCol>
                <a:gridCol w="179862">
                  <a:extLst>
                    <a:ext uri="{9D8B030D-6E8A-4147-A177-3AD203B41FA5}">
                      <a16:colId xmlns:a16="http://schemas.microsoft.com/office/drawing/2014/main" val="2247879299"/>
                    </a:ext>
                  </a:extLst>
                </a:gridCol>
                <a:gridCol w="189328">
                  <a:extLst>
                    <a:ext uri="{9D8B030D-6E8A-4147-A177-3AD203B41FA5}">
                      <a16:colId xmlns:a16="http://schemas.microsoft.com/office/drawing/2014/main" val="2131935477"/>
                    </a:ext>
                  </a:extLst>
                </a:gridCol>
                <a:gridCol w="179862">
                  <a:extLst>
                    <a:ext uri="{9D8B030D-6E8A-4147-A177-3AD203B41FA5}">
                      <a16:colId xmlns:a16="http://schemas.microsoft.com/office/drawing/2014/main" val="1605907497"/>
                    </a:ext>
                  </a:extLst>
                </a:gridCol>
                <a:gridCol w="189328">
                  <a:extLst>
                    <a:ext uri="{9D8B030D-6E8A-4147-A177-3AD203B41FA5}">
                      <a16:colId xmlns:a16="http://schemas.microsoft.com/office/drawing/2014/main" val="2276259208"/>
                    </a:ext>
                  </a:extLst>
                </a:gridCol>
                <a:gridCol w="179862">
                  <a:extLst>
                    <a:ext uri="{9D8B030D-6E8A-4147-A177-3AD203B41FA5}">
                      <a16:colId xmlns:a16="http://schemas.microsoft.com/office/drawing/2014/main" val="2633819271"/>
                    </a:ext>
                  </a:extLst>
                </a:gridCol>
                <a:gridCol w="179862">
                  <a:extLst>
                    <a:ext uri="{9D8B030D-6E8A-4147-A177-3AD203B41FA5}">
                      <a16:colId xmlns:a16="http://schemas.microsoft.com/office/drawing/2014/main" val="1628167921"/>
                    </a:ext>
                  </a:extLst>
                </a:gridCol>
                <a:gridCol w="164085">
                  <a:extLst>
                    <a:ext uri="{9D8B030D-6E8A-4147-A177-3AD203B41FA5}">
                      <a16:colId xmlns:a16="http://schemas.microsoft.com/office/drawing/2014/main" val="3047469328"/>
                    </a:ext>
                  </a:extLst>
                </a:gridCol>
                <a:gridCol w="164085">
                  <a:extLst>
                    <a:ext uri="{9D8B030D-6E8A-4147-A177-3AD203B41FA5}">
                      <a16:colId xmlns:a16="http://schemas.microsoft.com/office/drawing/2014/main" val="3885638009"/>
                    </a:ext>
                  </a:extLst>
                </a:gridCol>
                <a:gridCol w="151463">
                  <a:extLst>
                    <a:ext uri="{9D8B030D-6E8A-4147-A177-3AD203B41FA5}">
                      <a16:colId xmlns:a16="http://schemas.microsoft.com/office/drawing/2014/main" val="487405123"/>
                    </a:ext>
                  </a:extLst>
                </a:gridCol>
                <a:gridCol w="164085">
                  <a:extLst>
                    <a:ext uri="{9D8B030D-6E8A-4147-A177-3AD203B41FA5}">
                      <a16:colId xmlns:a16="http://schemas.microsoft.com/office/drawing/2014/main" val="973156722"/>
                    </a:ext>
                  </a:extLst>
                </a:gridCol>
              </a:tblGrid>
              <a:tr h="223048">
                <a:tc>
                  <a:txBody>
                    <a:bodyPr/>
                    <a:lstStyle/>
                    <a:p>
                      <a:pPr algn="l" fontAlgn="b"/>
                      <a:r>
                        <a:rPr lang="en-US" sz="1800" b="1" u="none" strike="noStrike" dirty="0">
                          <a:solidFill>
                            <a:schemeClr val="tx1"/>
                          </a:solidFill>
                          <a:effectLst/>
                        </a:rPr>
                        <a:t>K</a:t>
                      </a:r>
                      <a:endParaRPr lang="en-US" sz="1800" b="1" i="0" u="none" strike="noStrike" dirty="0">
                        <a:solidFill>
                          <a:schemeClr val="tx1"/>
                        </a:solidFill>
                        <a:effectLst/>
                        <a:latin typeface="Calibri" panose="020F0502020204030204" pitchFamily="34" charset="0"/>
                      </a:endParaRPr>
                    </a:p>
                  </a:txBody>
                  <a:tcPr marL="9525" marR="9525" marT="9525" marB="0" anchor="b"/>
                </a:tc>
                <a:tc>
                  <a:txBody>
                    <a:bodyPr/>
                    <a:lstStyle/>
                    <a:p>
                      <a:pPr algn="l" fontAlgn="b"/>
                      <a:r>
                        <a:rPr lang="en-US" sz="1800" b="1" u="none" strike="noStrike" dirty="0">
                          <a:solidFill>
                            <a:schemeClr val="tx1"/>
                          </a:solidFill>
                          <a:effectLst/>
                        </a:rPr>
                        <a:t>I</a:t>
                      </a:r>
                      <a:endParaRPr lang="en-US" sz="1800" b="1" i="0" u="none" strike="noStrike" dirty="0">
                        <a:solidFill>
                          <a:schemeClr val="tx1"/>
                        </a:solidFill>
                        <a:effectLst/>
                        <a:latin typeface="Calibri" panose="020F0502020204030204" pitchFamily="34" charset="0"/>
                      </a:endParaRPr>
                    </a:p>
                  </a:txBody>
                  <a:tcPr marL="9525" marR="9525" marT="9525" marB="0" anchor="b"/>
                </a:tc>
                <a:tc>
                  <a:txBody>
                    <a:bodyPr/>
                    <a:lstStyle/>
                    <a:p>
                      <a:pPr algn="l" fontAlgn="b"/>
                      <a:r>
                        <a:rPr lang="en-US" sz="1800" b="1" u="none" strike="noStrike" dirty="0">
                          <a:solidFill>
                            <a:schemeClr val="tx1"/>
                          </a:solidFill>
                          <a:effectLst/>
                        </a:rPr>
                        <a:t>W</a:t>
                      </a:r>
                      <a:endParaRPr lang="en-US" sz="1800" b="1" i="0" u="none" strike="noStrike" dirty="0">
                        <a:solidFill>
                          <a:schemeClr val="tx1"/>
                        </a:solidFill>
                        <a:effectLst/>
                        <a:latin typeface="Calibri" panose="020F0502020204030204" pitchFamily="34" charset="0"/>
                      </a:endParaRPr>
                    </a:p>
                  </a:txBody>
                  <a:tcPr marL="9525" marR="9525" marT="9525" marB="0" anchor="b"/>
                </a:tc>
                <a:tc>
                  <a:txBody>
                    <a:bodyPr/>
                    <a:lstStyle/>
                    <a:p>
                      <a:pPr algn="l" fontAlgn="b"/>
                      <a:r>
                        <a:rPr lang="en-US" sz="1800" b="1" u="none" strike="noStrike" dirty="0">
                          <a:solidFill>
                            <a:schemeClr val="tx1"/>
                          </a:solidFill>
                          <a:effectLst/>
                        </a:rPr>
                        <a:t>I</a:t>
                      </a:r>
                      <a:endParaRPr lang="en-US" sz="1800" b="1" i="0" u="none" strike="noStrike" dirty="0">
                        <a:solidFill>
                          <a:schemeClr val="tx1"/>
                        </a:solidFill>
                        <a:effectLst/>
                        <a:latin typeface="Calibri" panose="020F0502020204030204" pitchFamily="34" charset="0"/>
                      </a:endParaRPr>
                    </a:p>
                  </a:txBody>
                  <a:tcPr marL="9525" marR="9525" marT="9525" marB="0" anchor="b"/>
                </a:tc>
                <a:tc>
                  <a:txBody>
                    <a:bodyPr/>
                    <a:lstStyle/>
                    <a:p>
                      <a:pPr algn="l" fontAlgn="b"/>
                      <a:r>
                        <a:rPr lang="en-US" sz="1800" b="1" u="none" strike="noStrike" dirty="0">
                          <a:solidFill>
                            <a:schemeClr val="accent1"/>
                          </a:solidFill>
                          <a:effectLst/>
                        </a:rPr>
                        <a:t>B</a:t>
                      </a:r>
                      <a:endParaRPr lang="en-US" sz="1800" b="1" i="0" u="none" strike="noStrike" dirty="0">
                        <a:solidFill>
                          <a:schemeClr val="accent1"/>
                        </a:solidFill>
                        <a:effectLst/>
                        <a:latin typeface="Calibri" panose="020F0502020204030204" pitchFamily="34" charset="0"/>
                      </a:endParaRPr>
                    </a:p>
                  </a:txBody>
                  <a:tcPr marL="9525" marR="9525" marT="9525" marB="0" anchor="b"/>
                </a:tc>
                <a:tc>
                  <a:txBody>
                    <a:bodyPr/>
                    <a:lstStyle/>
                    <a:p>
                      <a:pPr algn="l" fontAlgn="b"/>
                      <a:r>
                        <a:rPr lang="en-US" sz="1800" b="1" u="none" strike="noStrike">
                          <a:solidFill>
                            <a:schemeClr val="accent1"/>
                          </a:solidFill>
                          <a:effectLst/>
                        </a:rPr>
                        <a:t>A</a:t>
                      </a:r>
                      <a:endParaRPr lang="en-US" sz="1800" b="1" i="0" u="none" strike="noStrike">
                        <a:solidFill>
                          <a:schemeClr val="accent1"/>
                        </a:solidFill>
                        <a:effectLst/>
                        <a:latin typeface="Calibri" panose="020F0502020204030204" pitchFamily="34" charset="0"/>
                      </a:endParaRPr>
                    </a:p>
                  </a:txBody>
                  <a:tcPr marL="9525" marR="9525" marT="9525" marB="0" anchor="b"/>
                </a:tc>
                <a:tc>
                  <a:txBody>
                    <a:bodyPr/>
                    <a:lstStyle/>
                    <a:p>
                      <a:pPr algn="l" fontAlgn="b"/>
                      <a:r>
                        <a:rPr lang="en-US" sz="1800" b="1" u="none" strike="noStrike" dirty="0">
                          <a:solidFill>
                            <a:schemeClr val="accent1"/>
                          </a:solidFill>
                          <a:effectLst/>
                        </a:rPr>
                        <a:t>N</a:t>
                      </a:r>
                      <a:endParaRPr lang="en-US" sz="1800" b="1" i="0" u="none" strike="noStrike" dirty="0">
                        <a:solidFill>
                          <a:schemeClr val="accent1"/>
                        </a:solidFill>
                        <a:effectLst/>
                        <a:latin typeface="Calibri" panose="020F0502020204030204" pitchFamily="34" charset="0"/>
                      </a:endParaRPr>
                    </a:p>
                  </a:txBody>
                  <a:tcPr marL="9525" marR="9525" marT="9525" marB="0" anchor="b"/>
                </a:tc>
                <a:tc>
                  <a:txBody>
                    <a:bodyPr/>
                    <a:lstStyle/>
                    <a:p>
                      <a:pPr algn="l" fontAlgn="b"/>
                      <a:r>
                        <a:rPr lang="en-US" sz="1800" b="1" u="none" strike="noStrike" dirty="0">
                          <a:solidFill>
                            <a:schemeClr val="accent1"/>
                          </a:solidFill>
                          <a:effectLst/>
                        </a:rPr>
                        <a:t>A</a:t>
                      </a:r>
                      <a:endParaRPr lang="en-US" sz="1800" b="1" i="0" u="none" strike="noStrike" dirty="0">
                        <a:solidFill>
                          <a:schemeClr val="accent1"/>
                        </a:solidFill>
                        <a:effectLst/>
                        <a:latin typeface="Calibri" panose="020F0502020204030204" pitchFamily="34" charset="0"/>
                      </a:endParaRPr>
                    </a:p>
                  </a:txBody>
                  <a:tcPr marL="9525" marR="9525" marT="9525" marB="0" anchor="b"/>
                </a:tc>
                <a:tc>
                  <a:txBody>
                    <a:bodyPr/>
                    <a:lstStyle/>
                    <a:p>
                      <a:pPr algn="l" fontAlgn="b"/>
                      <a:r>
                        <a:rPr lang="en-US" sz="1800" b="1" u="none" strike="noStrike" dirty="0">
                          <a:solidFill>
                            <a:schemeClr val="accent1"/>
                          </a:solidFill>
                          <a:effectLst/>
                        </a:rPr>
                        <a:t>N</a:t>
                      </a:r>
                      <a:endParaRPr lang="en-US" sz="1800" b="1" i="0" u="none" strike="noStrike" dirty="0">
                        <a:solidFill>
                          <a:schemeClr val="accent1"/>
                        </a:solidFill>
                        <a:effectLst/>
                        <a:latin typeface="Calibri" panose="020F0502020204030204" pitchFamily="34" charset="0"/>
                      </a:endParaRPr>
                    </a:p>
                  </a:txBody>
                  <a:tcPr marL="9525" marR="9525" marT="9525" marB="0" anchor="b"/>
                </a:tc>
                <a:tc>
                  <a:txBody>
                    <a:bodyPr/>
                    <a:lstStyle/>
                    <a:p>
                      <a:pPr algn="l" fontAlgn="b"/>
                      <a:r>
                        <a:rPr lang="en-US" sz="1800" b="1" u="none" strike="noStrike">
                          <a:solidFill>
                            <a:schemeClr val="accent1"/>
                          </a:solidFill>
                          <a:effectLst/>
                        </a:rPr>
                        <a:t>A</a:t>
                      </a:r>
                      <a:endParaRPr lang="en-US" sz="1800" b="1" i="0" u="none" strike="noStrike">
                        <a:solidFill>
                          <a:schemeClr val="accent1"/>
                        </a:solidFill>
                        <a:effectLst/>
                        <a:latin typeface="Calibri" panose="020F0502020204030204" pitchFamily="34" charset="0"/>
                      </a:endParaRPr>
                    </a:p>
                  </a:txBody>
                  <a:tcPr marL="9525" marR="9525" marT="9525" marB="0" anchor="b"/>
                </a:tc>
                <a:tc>
                  <a:txBody>
                    <a:bodyPr/>
                    <a:lstStyle/>
                    <a:p>
                      <a:pPr algn="l" fontAlgn="b"/>
                      <a:r>
                        <a:rPr lang="en-US" sz="1800" b="1" u="none" strike="noStrike" dirty="0">
                          <a:solidFill>
                            <a:schemeClr val="tx1"/>
                          </a:solidFill>
                          <a:effectLst/>
                        </a:rPr>
                        <a:t>A</a:t>
                      </a:r>
                      <a:endParaRPr lang="en-US" sz="1800" b="1" i="0" u="none" strike="noStrike" dirty="0">
                        <a:solidFill>
                          <a:schemeClr val="tx1"/>
                        </a:solidFill>
                        <a:effectLst/>
                        <a:latin typeface="Calibri" panose="020F0502020204030204" pitchFamily="34" charset="0"/>
                      </a:endParaRPr>
                    </a:p>
                  </a:txBody>
                  <a:tcPr marL="9525" marR="9525" marT="9525" marB="0" anchor="b"/>
                </a:tc>
                <a:tc>
                  <a:txBody>
                    <a:bodyPr/>
                    <a:lstStyle/>
                    <a:p>
                      <a:pPr algn="l" fontAlgn="b"/>
                      <a:r>
                        <a:rPr lang="en-US" sz="1800" b="1" u="none" strike="noStrike" dirty="0">
                          <a:solidFill>
                            <a:schemeClr val="tx1"/>
                          </a:solidFill>
                          <a:effectLst/>
                        </a:rPr>
                        <a:t>P</a:t>
                      </a:r>
                      <a:endParaRPr lang="en-US" sz="1800" b="1" i="0" u="none" strike="noStrike" dirty="0">
                        <a:solidFill>
                          <a:schemeClr val="tx1"/>
                        </a:solidFill>
                        <a:effectLst/>
                        <a:latin typeface="Calibri" panose="020F0502020204030204" pitchFamily="34" charset="0"/>
                      </a:endParaRPr>
                    </a:p>
                  </a:txBody>
                  <a:tcPr marL="9525" marR="9525" marT="9525" marB="0" anchor="b"/>
                </a:tc>
                <a:tc>
                  <a:txBody>
                    <a:bodyPr/>
                    <a:lstStyle/>
                    <a:p>
                      <a:pPr algn="l" fontAlgn="b"/>
                      <a:r>
                        <a:rPr lang="en-US" sz="1800" b="1" u="none" strike="noStrike" dirty="0">
                          <a:solidFill>
                            <a:schemeClr val="tx1"/>
                          </a:solidFill>
                          <a:effectLst/>
                        </a:rPr>
                        <a:t>P</a:t>
                      </a:r>
                      <a:endParaRPr lang="en-US" sz="1800" b="1" i="0" u="none" strike="noStrike" dirty="0">
                        <a:solidFill>
                          <a:schemeClr val="tx1"/>
                        </a:solidFill>
                        <a:effectLst/>
                        <a:latin typeface="Calibri" panose="020F0502020204030204" pitchFamily="34" charset="0"/>
                      </a:endParaRPr>
                    </a:p>
                  </a:txBody>
                  <a:tcPr marL="9525" marR="9525" marT="9525" marB="0" anchor="b"/>
                </a:tc>
                <a:tc>
                  <a:txBody>
                    <a:bodyPr/>
                    <a:lstStyle/>
                    <a:p>
                      <a:pPr algn="l" fontAlgn="b"/>
                      <a:r>
                        <a:rPr lang="en-US" sz="1800" b="1" u="none" strike="noStrike" dirty="0">
                          <a:solidFill>
                            <a:schemeClr val="tx1"/>
                          </a:solidFill>
                          <a:effectLst/>
                        </a:rPr>
                        <a:t>L</a:t>
                      </a:r>
                      <a:endParaRPr lang="en-US" sz="1800" b="1" i="0" u="none" strike="noStrike" dirty="0">
                        <a:solidFill>
                          <a:schemeClr val="tx1"/>
                        </a:solidFill>
                        <a:effectLst/>
                        <a:latin typeface="Calibri" panose="020F0502020204030204" pitchFamily="34" charset="0"/>
                      </a:endParaRPr>
                    </a:p>
                  </a:txBody>
                  <a:tcPr marL="9525" marR="9525" marT="9525" marB="0" anchor="b"/>
                </a:tc>
                <a:tc>
                  <a:txBody>
                    <a:bodyPr/>
                    <a:lstStyle/>
                    <a:p>
                      <a:pPr algn="l" fontAlgn="b"/>
                      <a:r>
                        <a:rPr lang="en-US" sz="1800" b="1" u="none" strike="noStrike" dirty="0">
                          <a:solidFill>
                            <a:schemeClr val="tx1"/>
                          </a:solidFill>
                          <a:effectLst/>
                        </a:rPr>
                        <a:t>E</a:t>
                      </a:r>
                      <a:endParaRPr lang="en-US" sz="1800" b="1" i="0" u="none" strike="noStrike" dirty="0">
                        <a:solidFill>
                          <a:schemeClr val="tx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87023821"/>
                  </a:ext>
                </a:extLst>
              </a:tr>
              <a:tr h="223048">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B</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A</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N</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2070036"/>
                  </a:ext>
                </a:extLst>
              </a:tr>
              <a:tr h="223048">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B</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A</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25242232"/>
                  </a:ext>
                </a:extLst>
              </a:tr>
              <a:tr h="223048">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B</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A</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70666475"/>
                  </a:ext>
                </a:extLst>
              </a:tr>
              <a:tr h="223048">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B</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A</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70416234"/>
                  </a:ext>
                </a:extLst>
              </a:tr>
              <a:tr h="223048">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b="0" i="0" u="none" strike="noStrike" dirty="0">
                          <a:solidFill>
                            <a:srgbClr val="000000"/>
                          </a:solidFill>
                          <a:effectLst/>
                          <a:latin typeface="Calibri" panose="020F0502020204030204" pitchFamily="34" charset="0"/>
                        </a:rPr>
                        <a:t>A</a:t>
                      </a:r>
                    </a:p>
                  </a:txBody>
                  <a:tcPr marL="9525" marR="9525" marT="9525" marB="0" anchor="b"/>
                </a:tc>
                <a:tc>
                  <a:txBody>
                    <a:bodyPr/>
                    <a:lstStyle/>
                    <a:p>
                      <a:pPr algn="l" fontAlgn="b"/>
                      <a:r>
                        <a:rPr lang="en-US" sz="1800" b="0" i="0" u="none" strike="noStrike" dirty="0">
                          <a:solidFill>
                            <a:srgbClr val="000000"/>
                          </a:solidFill>
                          <a:effectLst/>
                          <a:latin typeface="Calibri" panose="020F0502020204030204" pitchFamily="34" charset="0"/>
                        </a:rPr>
                        <a:t>N</a:t>
                      </a:r>
                    </a:p>
                  </a:txBody>
                  <a:tcPr marL="9525" marR="9525" marT="9525" marB="0" anchor="b"/>
                </a:tc>
                <a:tc>
                  <a:txBody>
                    <a:bodyPr/>
                    <a:lstStyle/>
                    <a:p>
                      <a:pPr algn="l" fontAlgn="b"/>
                      <a:r>
                        <a:rPr lang="en-US" sz="1800" b="0" i="0" u="none" strike="noStrike" dirty="0">
                          <a:solidFill>
                            <a:srgbClr val="000000"/>
                          </a:solidFill>
                          <a:effectLst/>
                          <a:latin typeface="Calibri" panose="020F0502020204030204" pitchFamily="34" charset="0"/>
                        </a:rPr>
                        <a:t>A</a:t>
                      </a: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92644470"/>
                  </a:ext>
                </a:extLst>
              </a:tr>
              <a:tr h="223048">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N</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A</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72330102"/>
                  </a:ext>
                </a:extLst>
              </a:tr>
              <a:tr h="223048">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N</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A</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97543779"/>
                  </a:ext>
                </a:extLst>
              </a:tr>
              <a:tr h="223048">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N</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A</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07468394"/>
                  </a:ext>
                </a:extLst>
              </a:tr>
              <a:tr h="223048">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N</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A</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98624394"/>
                  </a:ext>
                </a:extLst>
              </a:tr>
              <a:tr h="223048">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N</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A</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38284418"/>
                  </a:ext>
                </a:extLst>
              </a:tr>
              <a:tr h="223048">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N</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A</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4213395"/>
                  </a:ext>
                </a:extLst>
              </a:tr>
              <a:tr h="223048">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N</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A</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74013074"/>
                  </a:ext>
                </a:extLst>
              </a:tr>
              <a:tr h="223048">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N</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A</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44378950"/>
                  </a:ext>
                </a:extLst>
              </a:tr>
              <a:tr h="223048">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N</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A</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576987"/>
                  </a:ext>
                </a:extLst>
              </a:tr>
              <a:tr h="223048">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N</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A</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60476080"/>
                  </a:ext>
                </a:extLst>
              </a:tr>
              <a:tr h="223048">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N</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A</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A</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14314547"/>
                  </a:ext>
                </a:extLst>
              </a:tr>
              <a:tr h="223048">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N</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A</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A</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P</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58252462"/>
                  </a:ext>
                </a:extLst>
              </a:tr>
              <a:tr h="223048">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A</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A</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2019476"/>
                  </a:ext>
                </a:extLst>
              </a:tr>
              <a:tr h="223048">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A</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A</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69605786"/>
                  </a:ext>
                </a:extLst>
              </a:tr>
            </a:tbl>
          </a:graphicData>
        </a:graphic>
      </p:graphicFrame>
      <p:sp>
        <p:nvSpPr>
          <p:cNvPr id="5" name="TextBox 4">
            <a:extLst>
              <a:ext uri="{FF2B5EF4-FFF2-40B4-BE49-F238E27FC236}">
                <a16:creationId xmlns:a16="http://schemas.microsoft.com/office/drawing/2014/main" id="{06524330-E0CA-A541-94F3-9CE0FAA70B93}"/>
              </a:ext>
            </a:extLst>
          </p:cNvPr>
          <p:cNvSpPr txBox="1"/>
          <p:nvPr/>
        </p:nvSpPr>
        <p:spPr>
          <a:xfrm>
            <a:off x="1703110" y="686080"/>
            <a:ext cx="1395167" cy="369332"/>
          </a:xfrm>
          <a:prstGeom prst="rect">
            <a:avLst/>
          </a:prstGeom>
          <a:noFill/>
        </p:spPr>
        <p:txBody>
          <a:bodyPr wrap="square" rtlCol="0">
            <a:spAutoFit/>
          </a:bodyPr>
          <a:lstStyle/>
          <a:p>
            <a:r>
              <a:rPr lang="en-US" dirty="0"/>
              <a:t>Reference</a:t>
            </a:r>
          </a:p>
        </p:txBody>
      </p:sp>
      <p:sp>
        <p:nvSpPr>
          <p:cNvPr id="6" name="TextBox 5">
            <a:extLst>
              <a:ext uri="{FF2B5EF4-FFF2-40B4-BE49-F238E27FC236}">
                <a16:creationId xmlns:a16="http://schemas.microsoft.com/office/drawing/2014/main" id="{CDE59F54-8AB6-3349-8883-3F7F7A3CD100}"/>
              </a:ext>
            </a:extLst>
          </p:cNvPr>
          <p:cNvSpPr txBox="1"/>
          <p:nvPr/>
        </p:nvSpPr>
        <p:spPr>
          <a:xfrm>
            <a:off x="1703109" y="1096599"/>
            <a:ext cx="1395167" cy="369332"/>
          </a:xfrm>
          <a:prstGeom prst="rect">
            <a:avLst/>
          </a:prstGeom>
          <a:noFill/>
        </p:spPr>
        <p:txBody>
          <a:bodyPr wrap="square" rtlCol="0">
            <a:spAutoFit/>
          </a:bodyPr>
          <a:lstStyle/>
          <a:p>
            <a:r>
              <a:rPr lang="en-US" dirty="0"/>
              <a:t>Reads</a:t>
            </a:r>
          </a:p>
        </p:txBody>
      </p:sp>
      <p:sp>
        <p:nvSpPr>
          <p:cNvPr id="7" name="Rectangle 6">
            <a:extLst>
              <a:ext uri="{FF2B5EF4-FFF2-40B4-BE49-F238E27FC236}">
                <a16:creationId xmlns:a16="http://schemas.microsoft.com/office/drawing/2014/main" id="{18204358-D441-1544-9531-D19804484037}"/>
              </a:ext>
            </a:extLst>
          </p:cNvPr>
          <p:cNvSpPr/>
          <p:nvPr/>
        </p:nvSpPr>
        <p:spPr>
          <a:xfrm>
            <a:off x="5902750" y="4978149"/>
            <a:ext cx="4572000" cy="1200329"/>
          </a:xfrm>
          <a:prstGeom prst="rect">
            <a:avLst/>
          </a:prstGeom>
        </p:spPr>
        <p:txBody>
          <a:bodyPr>
            <a:spAutoFit/>
          </a:bodyPr>
          <a:lstStyle/>
          <a:p>
            <a:r>
              <a:rPr lang="en-US" b="1" dirty="0"/>
              <a:t>“Nanny </a:t>
            </a:r>
            <a:r>
              <a:rPr lang="en-US" b="1" dirty="0" err="1"/>
              <a:t>Ogg</a:t>
            </a:r>
            <a:r>
              <a:rPr lang="en-US" b="1" dirty="0"/>
              <a:t> knew how to start spelling 'banana', but didn't know how you stopped.” </a:t>
            </a:r>
          </a:p>
          <a:p>
            <a:br>
              <a:rPr lang="en-US" dirty="0"/>
            </a:br>
            <a:r>
              <a:rPr lang="en-US" dirty="0"/>
              <a:t>― Terry Pratchett, </a:t>
            </a:r>
            <a:r>
              <a:rPr lang="en-US" dirty="0">
                <a:hlinkClick r:id="rId2"/>
              </a:rPr>
              <a:t>Witches Abroad</a:t>
            </a:r>
            <a:r>
              <a:rPr lang="en-US" dirty="0"/>
              <a:t> </a:t>
            </a:r>
          </a:p>
        </p:txBody>
      </p:sp>
      <p:pic>
        <p:nvPicPr>
          <p:cNvPr id="8" name="Picture 7">
            <a:extLst>
              <a:ext uri="{FF2B5EF4-FFF2-40B4-BE49-F238E27FC236}">
                <a16:creationId xmlns:a16="http://schemas.microsoft.com/office/drawing/2014/main" id="{A2E185C0-AAF4-C849-B35F-505B1AFC283B}"/>
              </a:ext>
            </a:extLst>
          </p:cNvPr>
          <p:cNvPicPr>
            <a:picLocks noChangeAspect="1"/>
          </p:cNvPicPr>
          <p:nvPr/>
        </p:nvPicPr>
        <p:blipFill rotWithShape="1">
          <a:blip r:embed="rId3"/>
          <a:srcRect r="72097"/>
          <a:stretch/>
        </p:blipFill>
        <p:spPr>
          <a:xfrm>
            <a:off x="5902751" y="2904698"/>
            <a:ext cx="1452317" cy="2006554"/>
          </a:xfrm>
          <a:prstGeom prst="rect">
            <a:avLst/>
          </a:prstGeom>
        </p:spPr>
      </p:pic>
      <p:sp>
        <p:nvSpPr>
          <p:cNvPr id="9" name="Rectangle 8">
            <a:extLst>
              <a:ext uri="{FF2B5EF4-FFF2-40B4-BE49-F238E27FC236}">
                <a16:creationId xmlns:a16="http://schemas.microsoft.com/office/drawing/2014/main" id="{E886CE8B-05D1-C141-A8F5-643537374294}"/>
              </a:ext>
            </a:extLst>
          </p:cNvPr>
          <p:cNvSpPr/>
          <p:nvPr/>
        </p:nvSpPr>
        <p:spPr>
          <a:xfrm>
            <a:off x="5663734" y="2450969"/>
            <a:ext cx="4811017" cy="372750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D9E4697-DC08-0E4F-8154-50E0787500ED}"/>
              </a:ext>
            </a:extLst>
          </p:cNvPr>
          <p:cNvSpPr txBox="1"/>
          <p:nvPr/>
        </p:nvSpPr>
        <p:spPr>
          <a:xfrm>
            <a:off x="5808667" y="686081"/>
            <a:ext cx="3902697" cy="2031325"/>
          </a:xfrm>
          <a:prstGeom prst="rect">
            <a:avLst/>
          </a:prstGeom>
          <a:noFill/>
        </p:spPr>
        <p:txBody>
          <a:bodyPr wrap="square" rtlCol="0">
            <a:spAutoFit/>
          </a:bodyPr>
          <a:lstStyle/>
          <a:p>
            <a:r>
              <a:rPr lang="en-US" dirty="0"/>
              <a:t>Patient Sequence:</a:t>
            </a:r>
          </a:p>
          <a:p>
            <a:r>
              <a:rPr lang="en-US" dirty="0"/>
              <a:t>	Banana?</a:t>
            </a:r>
          </a:p>
          <a:p>
            <a:r>
              <a:rPr lang="en-US" dirty="0"/>
              <a:t>	</a:t>
            </a:r>
            <a:r>
              <a:rPr lang="en-US" dirty="0" err="1"/>
              <a:t>Bananananana</a:t>
            </a:r>
            <a:r>
              <a:rPr lang="en-US" dirty="0"/>
              <a:t>?</a:t>
            </a:r>
          </a:p>
          <a:p>
            <a:r>
              <a:rPr lang="en-US" dirty="0"/>
              <a:t>	</a:t>
            </a:r>
            <a:r>
              <a:rPr lang="en-US" dirty="0" err="1"/>
              <a:t>Banaannaannaannaan</a:t>
            </a:r>
            <a:r>
              <a:rPr lang="en-US" dirty="0"/>
              <a:t>?</a:t>
            </a:r>
          </a:p>
          <a:p>
            <a:r>
              <a:rPr lang="en-US" dirty="0"/>
              <a:t>	Bana?</a:t>
            </a:r>
          </a:p>
          <a:p>
            <a:r>
              <a:rPr lang="en-US" dirty="0"/>
              <a:t>	</a:t>
            </a:r>
            <a:r>
              <a:rPr lang="en-US" dirty="0" err="1"/>
              <a:t>Ananab</a:t>
            </a:r>
            <a:r>
              <a:rPr lang="en-US" dirty="0"/>
              <a:t>?</a:t>
            </a:r>
          </a:p>
          <a:p>
            <a:r>
              <a:rPr lang="en-US" dirty="0"/>
              <a:t>	</a:t>
            </a:r>
          </a:p>
        </p:txBody>
      </p:sp>
    </p:spTree>
    <p:extLst>
      <p:ext uri="{BB962C8B-B14F-4D97-AF65-F5344CB8AC3E}">
        <p14:creationId xmlns:p14="http://schemas.microsoft.com/office/powerpoint/2010/main" val="269832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08FC3-F9ED-F042-90D7-87DDF5BB2482}"/>
              </a:ext>
            </a:extLst>
          </p:cNvPr>
          <p:cNvSpPr>
            <a:spLocks noGrp="1"/>
          </p:cNvSpPr>
          <p:nvPr>
            <p:ph type="title"/>
          </p:nvPr>
        </p:nvSpPr>
        <p:spPr/>
        <p:txBody>
          <a:bodyPr/>
          <a:lstStyle/>
          <a:p>
            <a:r>
              <a:rPr lang="en-US" dirty="0"/>
              <a:t>PacBio Circular Consensus Sequencing (CCS)</a:t>
            </a:r>
          </a:p>
        </p:txBody>
      </p:sp>
      <p:pic>
        <p:nvPicPr>
          <p:cNvPr id="4" name="Picture 3">
            <a:extLst>
              <a:ext uri="{FF2B5EF4-FFF2-40B4-BE49-F238E27FC236}">
                <a16:creationId xmlns:a16="http://schemas.microsoft.com/office/drawing/2014/main" id="{42F98409-0153-254A-A855-3C53BC224452}"/>
              </a:ext>
            </a:extLst>
          </p:cNvPr>
          <p:cNvPicPr>
            <a:picLocks noChangeAspect="1"/>
          </p:cNvPicPr>
          <p:nvPr/>
        </p:nvPicPr>
        <p:blipFill>
          <a:blip r:embed="rId3"/>
          <a:stretch>
            <a:fillRect/>
          </a:stretch>
        </p:blipFill>
        <p:spPr>
          <a:xfrm>
            <a:off x="2211266" y="672541"/>
            <a:ext cx="8130746" cy="5590936"/>
          </a:xfrm>
          <a:prstGeom prst="rect">
            <a:avLst/>
          </a:prstGeom>
        </p:spPr>
      </p:pic>
      <p:sp>
        <p:nvSpPr>
          <p:cNvPr id="5" name="Rectangle 4">
            <a:extLst>
              <a:ext uri="{FF2B5EF4-FFF2-40B4-BE49-F238E27FC236}">
                <a16:creationId xmlns:a16="http://schemas.microsoft.com/office/drawing/2014/main" id="{1CCCBE70-0A78-7A4A-90B9-119E59F99F34}"/>
              </a:ext>
            </a:extLst>
          </p:cNvPr>
          <p:cNvSpPr/>
          <p:nvPr/>
        </p:nvSpPr>
        <p:spPr>
          <a:xfrm>
            <a:off x="4378412" y="6334780"/>
            <a:ext cx="6289589" cy="523220"/>
          </a:xfrm>
          <a:prstGeom prst="rect">
            <a:avLst/>
          </a:prstGeom>
        </p:spPr>
        <p:txBody>
          <a:bodyPr wrap="square">
            <a:spAutoFit/>
          </a:bodyPr>
          <a:lstStyle/>
          <a:p>
            <a:pPr marL="304800" indent="-304800"/>
            <a:r>
              <a:rPr lang="en-US" sz="1400" dirty="0">
                <a:solidFill>
                  <a:schemeClr val="bg1"/>
                </a:solidFill>
              </a:rPr>
              <a:t>Wenger, A. M., Peluso, P., et al. (2019). Highly-accurate long-read sequencing improves variant detection and assembly of a human genome. </a:t>
            </a:r>
            <a:r>
              <a:rPr lang="en-US" sz="1400" i="1" dirty="0" err="1">
                <a:solidFill>
                  <a:schemeClr val="bg1"/>
                </a:solidFill>
              </a:rPr>
              <a:t>BioRxiv</a:t>
            </a:r>
            <a:r>
              <a:rPr lang="en-US" sz="1400" dirty="0">
                <a:solidFill>
                  <a:schemeClr val="bg1"/>
                </a:solidFill>
              </a:rPr>
              <a:t>. </a:t>
            </a:r>
          </a:p>
        </p:txBody>
      </p:sp>
    </p:spTree>
    <p:extLst>
      <p:ext uri="{BB962C8B-B14F-4D97-AF65-F5344CB8AC3E}">
        <p14:creationId xmlns:p14="http://schemas.microsoft.com/office/powerpoint/2010/main" val="14551748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71276-38B1-AD4D-9836-9E7E1950D582}"/>
              </a:ext>
            </a:extLst>
          </p:cNvPr>
          <p:cNvSpPr>
            <a:spLocks noGrp="1"/>
          </p:cNvSpPr>
          <p:nvPr>
            <p:ph type="title"/>
          </p:nvPr>
        </p:nvSpPr>
        <p:spPr/>
        <p:txBody>
          <a:bodyPr/>
          <a:lstStyle/>
          <a:p>
            <a:r>
              <a:rPr lang="en-US" dirty="0"/>
              <a:t>What if we could get longer reads?</a:t>
            </a:r>
          </a:p>
        </p:txBody>
      </p:sp>
      <p:pic>
        <p:nvPicPr>
          <p:cNvPr id="4" name="Picture 3">
            <a:extLst>
              <a:ext uri="{FF2B5EF4-FFF2-40B4-BE49-F238E27FC236}">
                <a16:creationId xmlns:a16="http://schemas.microsoft.com/office/drawing/2014/main" id="{985D092C-434F-BC4C-BF99-DA311B88F714}"/>
              </a:ext>
            </a:extLst>
          </p:cNvPr>
          <p:cNvPicPr>
            <a:picLocks noChangeAspect="1"/>
          </p:cNvPicPr>
          <p:nvPr/>
        </p:nvPicPr>
        <p:blipFill>
          <a:blip r:embed="rId2"/>
          <a:stretch>
            <a:fillRect/>
          </a:stretch>
        </p:blipFill>
        <p:spPr>
          <a:xfrm>
            <a:off x="1524000" y="1112462"/>
            <a:ext cx="9144000" cy="4633076"/>
          </a:xfrm>
          <a:prstGeom prst="rect">
            <a:avLst/>
          </a:prstGeom>
        </p:spPr>
      </p:pic>
      <p:sp>
        <p:nvSpPr>
          <p:cNvPr id="5" name="Rectangle 4">
            <a:extLst>
              <a:ext uri="{FF2B5EF4-FFF2-40B4-BE49-F238E27FC236}">
                <a16:creationId xmlns:a16="http://schemas.microsoft.com/office/drawing/2014/main" id="{D4CE960B-F05C-A742-8C54-862FDE7F996B}"/>
              </a:ext>
            </a:extLst>
          </p:cNvPr>
          <p:cNvSpPr/>
          <p:nvPr/>
        </p:nvSpPr>
        <p:spPr>
          <a:xfrm>
            <a:off x="4378412" y="6334780"/>
            <a:ext cx="6289589" cy="523220"/>
          </a:xfrm>
          <a:prstGeom prst="rect">
            <a:avLst/>
          </a:prstGeom>
        </p:spPr>
        <p:txBody>
          <a:bodyPr wrap="square">
            <a:spAutoFit/>
          </a:bodyPr>
          <a:lstStyle/>
          <a:p>
            <a:pPr marL="304800" indent="-304800"/>
            <a:r>
              <a:rPr lang="en-US" sz="1400" dirty="0">
                <a:solidFill>
                  <a:schemeClr val="bg1"/>
                </a:solidFill>
              </a:rPr>
              <a:t>Wenger, A. M., Peluso, P., et al. (2019). Highly-accurate long-read sequencing improves variant detection and assembly of a human genome. </a:t>
            </a:r>
            <a:r>
              <a:rPr lang="en-US" sz="1400" i="1" dirty="0" err="1">
                <a:solidFill>
                  <a:schemeClr val="bg1"/>
                </a:solidFill>
              </a:rPr>
              <a:t>BioRxiv</a:t>
            </a:r>
            <a:r>
              <a:rPr lang="en-US" sz="1400" dirty="0">
                <a:solidFill>
                  <a:schemeClr val="bg1"/>
                </a:solidFill>
              </a:rPr>
              <a:t>. </a:t>
            </a:r>
          </a:p>
        </p:txBody>
      </p:sp>
    </p:spTree>
    <p:extLst>
      <p:ext uri="{BB962C8B-B14F-4D97-AF65-F5344CB8AC3E}">
        <p14:creationId xmlns:p14="http://schemas.microsoft.com/office/powerpoint/2010/main" val="3236435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2807AAC-FFD5-8C41-98B8-00FF15DE2C31}"/>
              </a:ext>
            </a:extLst>
          </p:cNvPr>
          <p:cNvSpPr>
            <a:spLocks noGrp="1"/>
          </p:cNvSpPr>
          <p:nvPr>
            <p:ph type="title"/>
          </p:nvPr>
        </p:nvSpPr>
        <p:spPr/>
        <p:txBody>
          <a:bodyPr/>
          <a:lstStyle/>
          <a:p>
            <a:r>
              <a:rPr lang="en-US" dirty="0"/>
              <a:t>About James Lawlor</a:t>
            </a:r>
          </a:p>
        </p:txBody>
      </p:sp>
      <p:pic>
        <p:nvPicPr>
          <p:cNvPr id="3074" name="Picture 2" descr="Image result for uah logo">
            <a:extLst>
              <a:ext uri="{FF2B5EF4-FFF2-40B4-BE49-F238E27FC236}">
                <a16:creationId xmlns:a16="http://schemas.microsoft.com/office/drawing/2014/main" id="{BB1BFE65-53A2-BC48-97A3-F9100D41C94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8295" y="453686"/>
            <a:ext cx="2761899" cy="146582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www.uah.edu/images/colleges/science/biology/2018_photos/Eric_Mendenhalltn.jpg">
            <a:extLst>
              <a:ext uri="{FF2B5EF4-FFF2-40B4-BE49-F238E27FC236}">
                <a16:creationId xmlns:a16="http://schemas.microsoft.com/office/drawing/2014/main" id="{AD07B93F-7771-3540-8F1F-16F1DCB91A53}"/>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851578" y="2309233"/>
            <a:ext cx="1702497" cy="1604447"/>
          </a:xfrm>
          <a:prstGeom prst="rect">
            <a:avLst/>
          </a:prstGeom>
          <a:noFill/>
          <a:extLst>
            <a:ext uri="{909E8E84-426E-40DD-AFC4-6F175D3DCCD1}">
              <a14:hiddenFill xmlns:a14="http://schemas.microsoft.com/office/drawing/2010/main">
                <a:solidFill>
                  <a:srgbClr val="FFFFFF"/>
                </a:solidFill>
              </a14:hiddenFill>
            </a:ext>
          </a:extLst>
        </p:spPr>
      </p:pic>
      <p:pic>
        <p:nvPicPr>
          <p:cNvPr id="12" name="Content Placeholder 3">
            <a:extLst>
              <a:ext uri="{FF2B5EF4-FFF2-40B4-BE49-F238E27FC236}">
                <a16:creationId xmlns:a16="http://schemas.microsoft.com/office/drawing/2014/main" id="{F708B054-0AC2-6948-A36F-C37B4333AE8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361"/>
          <a:stretch/>
        </p:blipFill>
        <p:spPr>
          <a:xfrm>
            <a:off x="2554075" y="2309233"/>
            <a:ext cx="3261571" cy="3699918"/>
          </a:xfrm>
          <a:prstGeom prst="rect">
            <a:avLst/>
          </a:prstGeom>
        </p:spPr>
      </p:pic>
      <p:sp>
        <p:nvSpPr>
          <p:cNvPr id="10" name="TextBox 9">
            <a:extLst>
              <a:ext uri="{FF2B5EF4-FFF2-40B4-BE49-F238E27FC236}">
                <a16:creationId xmlns:a16="http://schemas.microsoft.com/office/drawing/2014/main" id="{95549A76-C684-E943-AE34-BBE019387051}"/>
              </a:ext>
            </a:extLst>
          </p:cNvPr>
          <p:cNvSpPr txBox="1"/>
          <p:nvPr/>
        </p:nvSpPr>
        <p:spPr>
          <a:xfrm>
            <a:off x="-12333" y="1687071"/>
            <a:ext cx="3005631" cy="338554"/>
          </a:xfrm>
          <a:prstGeom prst="rect">
            <a:avLst/>
          </a:prstGeom>
          <a:noFill/>
        </p:spPr>
        <p:txBody>
          <a:bodyPr wrap="none" rtlCol="0">
            <a:spAutoFit/>
          </a:bodyPr>
          <a:lstStyle/>
          <a:p>
            <a:r>
              <a:rPr lang="en-US" sz="1600" dirty="0"/>
              <a:t>B.S.: Biochemistry &amp; Mathematics</a:t>
            </a:r>
          </a:p>
        </p:txBody>
      </p:sp>
      <p:sp>
        <p:nvSpPr>
          <p:cNvPr id="15" name="TextBox 14">
            <a:extLst>
              <a:ext uri="{FF2B5EF4-FFF2-40B4-BE49-F238E27FC236}">
                <a16:creationId xmlns:a16="http://schemas.microsoft.com/office/drawing/2014/main" id="{3D987263-BD15-E44D-B944-B3BF3560D855}"/>
              </a:ext>
            </a:extLst>
          </p:cNvPr>
          <p:cNvSpPr txBox="1"/>
          <p:nvPr/>
        </p:nvSpPr>
        <p:spPr>
          <a:xfrm>
            <a:off x="-12333" y="1911401"/>
            <a:ext cx="2566408" cy="338554"/>
          </a:xfrm>
          <a:prstGeom prst="rect">
            <a:avLst/>
          </a:prstGeom>
          <a:noFill/>
        </p:spPr>
        <p:txBody>
          <a:bodyPr wrap="none" rtlCol="0">
            <a:spAutoFit/>
          </a:bodyPr>
          <a:lstStyle/>
          <a:p>
            <a:r>
              <a:rPr lang="en-US" sz="1600" dirty="0"/>
              <a:t>M.S.: Modeling &amp; Simulation</a:t>
            </a:r>
          </a:p>
        </p:txBody>
      </p:sp>
      <p:sp>
        <p:nvSpPr>
          <p:cNvPr id="16" name="TextBox 15">
            <a:extLst>
              <a:ext uri="{FF2B5EF4-FFF2-40B4-BE49-F238E27FC236}">
                <a16:creationId xmlns:a16="http://schemas.microsoft.com/office/drawing/2014/main" id="{B5D38EB3-0A0A-EE49-B6C6-A3891932DA16}"/>
              </a:ext>
            </a:extLst>
          </p:cNvPr>
          <p:cNvSpPr txBox="1"/>
          <p:nvPr/>
        </p:nvSpPr>
        <p:spPr>
          <a:xfrm>
            <a:off x="839143" y="4040027"/>
            <a:ext cx="1265090" cy="584775"/>
          </a:xfrm>
          <a:prstGeom prst="rect">
            <a:avLst/>
          </a:prstGeom>
          <a:noFill/>
        </p:spPr>
        <p:txBody>
          <a:bodyPr wrap="none" rtlCol="0">
            <a:spAutoFit/>
          </a:bodyPr>
          <a:lstStyle/>
          <a:p>
            <a:r>
              <a:rPr lang="en-US" sz="1600" dirty="0"/>
              <a:t>Advisor: Eric </a:t>
            </a:r>
          </a:p>
          <a:p>
            <a:r>
              <a:rPr lang="en-US" sz="1600" dirty="0"/>
              <a:t>Mendenhall</a:t>
            </a:r>
          </a:p>
        </p:txBody>
      </p:sp>
      <p:pic>
        <p:nvPicPr>
          <p:cNvPr id="3078" name="Picture 6" descr="Image result for hudsonalpha logo">
            <a:extLst>
              <a:ext uri="{FF2B5EF4-FFF2-40B4-BE49-F238E27FC236}">
                <a16:creationId xmlns:a16="http://schemas.microsoft.com/office/drawing/2014/main" id="{83673991-5195-314D-8D5E-0E84983C9D2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8822270" y="-35761"/>
            <a:ext cx="1495934" cy="1495934"/>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Arrow 10">
            <a:extLst>
              <a:ext uri="{FF2B5EF4-FFF2-40B4-BE49-F238E27FC236}">
                <a16:creationId xmlns:a16="http://schemas.microsoft.com/office/drawing/2014/main" id="{6DC0A565-6580-214E-B5B4-E99094DBD8EE}"/>
              </a:ext>
            </a:extLst>
          </p:cNvPr>
          <p:cNvSpPr/>
          <p:nvPr/>
        </p:nvSpPr>
        <p:spPr>
          <a:xfrm>
            <a:off x="2582174" y="765123"/>
            <a:ext cx="462554" cy="50403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080" name="Picture 8" descr="Image result for greg cooper hudsonalpha">
            <a:extLst>
              <a:ext uri="{FF2B5EF4-FFF2-40B4-BE49-F238E27FC236}">
                <a16:creationId xmlns:a16="http://schemas.microsoft.com/office/drawing/2014/main" id="{C99B9051-EAA9-DF4B-9BF6-984EE3ADC6F2}"/>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737600" y="1507762"/>
            <a:ext cx="1882190" cy="202161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698ACC0B-5818-8A40-809C-579B7427EEFE}"/>
              </a:ext>
            </a:extLst>
          </p:cNvPr>
          <p:cNvSpPr txBox="1"/>
          <p:nvPr/>
        </p:nvSpPr>
        <p:spPr>
          <a:xfrm>
            <a:off x="8737600" y="3576962"/>
            <a:ext cx="2430987" cy="923330"/>
          </a:xfrm>
          <a:prstGeom prst="rect">
            <a:avLst/>
          </a:prstGeom>
          <a:noFill/>
        </p:spPr>
        <p:txBody>
          <a:bodyPr wrap="none" rtlCol="0">
            <a:spAutoFit/>
          </a:bodyPr>
          <a:lstStyle/>
          <a:p>
            <a:r>
              <a:rPr lang="en-US" dirty="0"/>
              <a:t>Greg Cooper Lab</a:t>
            </a:r>
          </a:p>
          <a:p>
            <a:r>
              <a:rPr lang="en-US" dirty="0"/>
              <a:t>HudsonAlpha</a:t>
            </a:r>
          </a:p>
          <a:p>
            <a:r>
              <a:rPr lang="en-US" dirty="0"/>
              <a:t>Computational Biologist</a:t>
            </a:r>
          </a:p>
        </p:txBody>
      </p:sp>
      <p:pic>
        <p:nvPicPr>
          <p:cNvPr id="21" name="Picture 20">
            <a:extLst>
              <a:ext uri="{FF2B5EF4-FFF2-40B4-BE49-F238E27FC236}">
                <a16:creationId xmlns:a16="http://schemas.microsoft.com/office/drawing/2014/main" id="{CDE211D5-0B7A-0640-88C0-58CD78563A3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818512" y="4537483"/>
            <a:ext cx="2671763" cy="1607745"/>
          </a:xfrm>
          <a:prstGeom prst="rect">
            <a:avLst/>
          </a:prstGeom>
        </p:spPr>
      </p:pic>
      <p:sp>
        <p:nvSpPr>
          <p:cNvPr id="22" name="Slide Number Placeholder 21">
            <a:extLst>
              <a:ext uri="{FF2B5EF4-FFF2-40B4-BE49-F238E27FC236}">
                <a16:creationId xmlns:a16="http://schemas.microsoft.com/office/drawing/2014/main" id="{6FEB3093-1AA3-FA48-8D0A-682DEA5A0697}"/>
              </a:ext>
            </a:extLst>
          </p:cNvPr>
          <p:cNvSpPr>
            <a:spLocks noGrp="1"/>
          </p:cNvSpPr>
          <p:nvPr>
            <p:ph type="sldNum" sz="quarter" idx="12"/>
          </p:nvPr>
        </p:nvSpPr>
        <p:spPr/>
        <p:txBody>
          <a:bodyPr/>
          <a:lstStyle/>
          <a:p>
            <a:fld id="{7660B8C7-8D71-9344-9D3D-63100CE17378}" type="slidenum">
              <a:rPr lang="en-US" smtClean="0"/>
              <a:t>2</a:t>
            </a:fld>
            <a:endParaRPr lang="en-US"/>
          </a:p>
        </p:txBody>
      </p:sp>
      <p:sp>
        <p:nvSpPr>
          <p:cNvPr id="18" name="Right Arrow 17">
            <a:extLst>
              <a:ext uri="{FF2B5EF4-FFF2-40B4-BE49-F238E27FC236}">
                <a16:creationId xmlns:a16="http://schemas.microsoft.com/office/drawing/2014/main" id="{CCA3746B-6841-8244-8FFA-048B89B5DAD7}"/>
              </a:ext>
            </a:extLst>
          </p:cNvPr>
          <p:cNvSpPr/>
          <p:nvPr/>
        </p:nvSpPr>
        <p:spPr>
          <a:xfrm rot="10800000">
            <a:off x="2993298" y="1226097"/>
            <a:ext cx="462554" cy="50403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26" name="Picture 2" descr="https://images-na.ssl-images-amazon.com/images/I/51d72BXLHOL._SX425_.jpg">
            <a:extLst>
              <a:ext uri="{FF2B5EF4-FFF2-40B4-BE49-F238E27FC236}">
                <a16:creationId xmlns:a16="http://schemas.microsoft.com/office/drawing/2014/main" id="{0E6170A4-C6C4-5842-9AEA-5DDB6046A715}"/>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653176" y="482641"/>
            <a:ext cx="1980995" cy="1486912"/>
          </a:xfrm>
          <a:prstGeom prst="rect">
            <a:avLst/>
          </a:prstGeom>
          <a:noFill/>
          <a:extLst>
            <a:ext uri="{909E8E84-426E-40DD-AFC4-6F175D3DCCD1}">
              <a14:hiddenFill xmlns:a14="http://schemas.microsoft.com/office/drawing/2010/main">
                <a:solidFill>
                  <a:srgbClr val="FFFFFF"/>
                </a:solidFill>
              </a14:hiddenFill>
            </a:ext>
          </a:extLst>
        </p:spPr>
      </p:pic>
      <p:sp>
        <p:nvSpPr>
          <p:cNvPr id="23" name="Right Arrow 22">
            <a:extLst>
              <a:ext uri="{FF2B5EF4-FFF2-40B4-BE49-F238E27FC236}">
                <a16:creationId xmlns:a16="http://schemas.microsoft.com/office/drawing/2014/main" id="{F3FC426C-6745-4C40-9FA2-98DE08A19558}"/>
              </a:ext>
            </a:extLst>
          </p:cNvPr>
          <p:cNvSpPr/>
          <p:nvPr/>
        </p:nvSpPr>
        <p:spPr>
          <a:xfrm>
            <a:off x="6400745" y="3170337"/>
            <a:ext cx="916333" cy="813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26267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7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7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8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6" grpId="0"/>
      <p:bldP spid="11" grpId="1" animBg="1"/>
      <p:bldP spid="20" grpId="0"/>
      <p:bldP spid="18" grpId="0" animBg="1"/>
      <p:bldP spid="2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EA57D-B477-CC4A-B401-9E380F47FB38}"/>
              </a:ext>
            </a:extLst>
          </p:cNvPr>
          <p:cNvSpPr>
            <a:spLocks noGrp="1"/>
          </p:cNvSpPr>
          <p:nvPr>
            <p:ph type="title"/>
          </p:nvPr>
        </p:nvSpPr>
        <p:spPr/>
        <p:txBody>
          <a:bodyPr>
            <a:normAutofit fontScale="90000"/>
          </a:bodyPr>
          <a:lstStyle/>
          <a:p>
            <a:r>
              <a:rPr lang="en-US" dirty="0"/>
              <a:t>Calls can be made in repeat expansion regions</a:t>
            </a:r>
          </a:p>
        </p:txBody>
      </p:sp>
      <p:pic>
        <p:nvPicPr>
          <p:cNvPr id="7" name="Content Placeholder 3">
            <a:extLst>
              <a:ext uri="{FF2B5EF4-FFF2-40B4-BE49-F238E27FC236}">
                <a16:creationId xmlns:a16="http://schemas.microsoft.com/office/drawing/2014/main" id="{FBC9B806-3D80-6B45-ABA8-8332AD1B05E0}"/>
              </a:ext>
            </a:extLst>
          </p:cNvPr>
          <p:cNvPicPr>
            <a:picLocks noChangeAspect="1"/>
          </p:cNvPicPr>
          <p:nvPr/>
        </p:nvPicPr>
        <p:blipFill>
          <a:blip r:embed="rId2"/>
          <a:stretch>
            <a:fillRect/>
          </a:stretch>
        </p:blipFill>
        <p:spPr>
          <a:xfrm>
            <a:off x="1310843" y="1338999"/>
            <a:ext cx="9350444" cy="4840424"/>
          </a:xfrm>
          <a:prstGeom prst="rect">
            <a:avLst/>
          </a:prstGeom>
        </p:spPr>
      </p:pic>
      <p:sp>
        <p:nvSpPr>
          <p:cNvPr id="6" name="TextBox 5">
            <a:extLst>
              <a:ext uri="{FF2B5EF4-FFF2-40B4-BE49-F238E27FC236}">
                <a16:creationId xmlns:a16="http://schemas.microsoft.com/office/drawing/2014/main" id="{C61A395D-181C-9345-8579-6813FF6C3299}"/>
              </a:ext>
            </a:extLst>
          </p:cNvPr>
          <p:cNvSpPr txBox="1"/>
          <p:nvPr/>
        </p:nvSpPr>
        <p:spPr>
          <a:xfrm>
            <a:off x="6830934" y="2464508"/>
            <a:ext cx="1850507" cy="461665"/>
          </a:xfrm>
          <a:prstGeom prst="rect">
            <a:avLst/>
          </a:prstGeom>
          <a:noFill/>
        </p:spPr>
        <p:txBody>
          <a:bodyPr wrap="none" rtlCol="0">
            <a:spAutoFit/>
          </a:bodyPr>
          <a:lstStyle/>
          <a:p>
            <a:r>
              <a:rPr lang="en-US" sz="2400" dirty="0"/>
              <a:t>9 </a:t>
            </a:r>
            <a:r>
              <a:rPr lang="en-US" sz="2400" dirty="0" err="1"/>
              <a:t>nt</a:t>
            </a:r>
            <a:r>
              <a:rPr lang="en-US" sz="2400" dirty="0"/>
              <a:t> insertion</a:t>
            </a:r>
          </a:p>
        </p:txBody>
      </p:sp>
      <p:sp>
        <p:nvSpPr>
          <p:cNvPr id="8" name="TextBox 7">
            <a:extLst>
              <a:ext uri="{FF2B5EF4-FFF2-40B4-BE49-F238E27FC236}">
                <a16:creationId xmlns:a16="http://schemas.microsoft.com/office/drawing/2014/main" id="{E060A172-4AC6-544A-BC14-22E2260D3C71}"/>
              </a:ext>
            </a:extLst>
          </p:cNvPr>
          <p:cNvSpPr txBox="1"/>
          <p:nvPr/>
        </p:nvSpPr>
        <p:spPr>
          <a:xfrm>
            <a:off x="6830933" y="3671630"/>
            <a:ext cx="2005998" cy="461665"/>
          </a:xfrm>
          <a:prstGeom prst="rect">
            <a:avLst/>
          </a:prstGeom>
          <a:noFill/>
        </p:spPr>
        <p:txBody>
          <a:bodyPr wrap="none" rtlCol="0">
            <a:spAutoFit/>
          </a:bodyPr>
          <a:lstStyle/>
          <a:p>
            <a:r>
              <a:rPr lang="en-US" sz="2400" dirty="0"/>
              <a:t>69 </a:t>
            </a:r>
            <a:r>
              <a:rPr lang="en-US" sz="2400" dirty="0" err="1"/>
              <a:t>nt</a:t>
            </a:r>
            <a:r>
              <a:rPr lang="en-US" sz="2400" dirty="0"/>
              <a:t> insertion</a:t>
            </a:r>
          </a:p>
        </p:txBody>
      </p:sp>
    </p:spTree>
    <p:extLst>
      <p:ext uri="{BB962C8B-B14F-4D97-AF65-F5344CB8AC3E}">
        <p14:creationId xmlns:p14="http://schemas.microsoft.com/office/powerpoint/2010/main" val="697118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EA57D-B477-CC4A-B401-9E380F47FB38}"/>
              </a:ext>
            </a:extLst>
          </p:cNvPr>
          <p:cNvSpPr>
            <a:spLocks noGrp="1"/>
          </p:cNvSpPr>
          <p:nvPr>
            <p:ph type="title"/>
          </p:nvPr>
        </p:nvSpPr>
        <p:spPr/>
        <p:txBody>
          <a:bodyPr>
            <a:normAutofit fontScale="90000"/>
          </a:bodyPr>
          <a:lstStyle/>
          <a:p>
            <a:r>
              <a:rPr lang="en-US" dirty="0"/>
              <a:t>Calls can be made in repeat expansion regions</a:t>
            </a:r>
          </a:p>
        </p:txBody>
      </p:sp>
      <p:pic>
        <p:nvPicPr>
          <p:cNvPr id="4" name="Picture 3">
            <a:extLst>
              <a:ext uri="{FF2B5EF4-FFF2-40B4-BE49-F238E27FC236}">
                <a16:creationId xmlns:a16="http://schemas.microsoft.com/office/drawing/2014/main" id="{BF65B010-3BFD-3F47-BA61-974F3E094C7F}"/>
              </a:ext>
            </a:extLst>
          </p:cNvPr>
          <p:cNvPicPr>
            <a:picLocks noChangeAspect="1"/>
          </p:cNvPicPr>
          <p:nvPr/>
        </p:nvPicPr>
        <p:blipFill rotWithShape="1">
          <a:blip r:embed="rId2"/>
          <a:srcRect l="17280" t="8228" b="50000"/>
          <a:stretch/>
        </p:blipFill>
        <p:spPr>
          <a:xfrm>
            <a:off x="2788005" y="1552507"/>
            <a:ext cx="6070929" cy="4664403"/>
          </a:xfrm>
          <a:prstGeom prst="rect">
            <a:avLst/>
          </a:prstGeom>
        </p:spPr>
      </p:pic>
      <p:sp>
        <p:nvSpPr>
          <p:cNvPr id="3" name="TextBox 2">
            <a:extLst>
              <a:ext uri="{FF2B5EF4-FFF2-40B4-BE49-F238E27FC236}">
                <a16:creationId xmlns:a16="http://schemas.microsoft.com/office/drawing/2014/main" id="{2F04141D-BB45-8D46-A5FA-F1BE9311063C}"/>
              </a:ext>
            </a:extLst>
          </p:cNvPr>
          <p:cNvSpPr txBox="1"/>
          <p:nvPr/>
        </p:nvSpPr>
        <p:spPr>
          <a:xfrm rot="16200000">
            <a:off x="2261579" y="2649900"/>
            <a:ext cx="652743" cy="461665"/>
          </a:xfrm>
          <a:prstGeom prst="rect">
            <a:avLst/>
          </a:prstGeom>
          <a:noFill/>
        </p:spPr>
        <p:txBody>
          <a:bodyPr wrap="none" rtlCol="0">
            <a:spAutoFit/>
          </a:bodyPr>
          <a:lstStyle/>
          <a:p>
            <a:r>
              <a:rPr lang="en-US" sz="2400" dirty="0"/>
              <a:t>CCS</a:t>
            </a:r>
          </a:p>
        </p:txBody>
      </p:sp>
      <p:sp>
        <p:nvSpPr>
          <p:cNvPr id="6" name="TextBox 5">
            <a:extLst>
              <a:ext uri="{FF2B5EF4-FFF2-40B4-BE49-F238E27FC236}">
                <a16:creationId xmlns:a16="http://schemas.microsoft.com/office/drawing/2014/main" id="{4BF84A03-7F48-AD4D-AB43-22E939FE70BD}"/>
              </a:ext>
            </a:extLst>
          </p:cNvPr>
          <p:cNvSpPr txBox="1"/>
          <p:nvPr/>
        </p:nvSpPr>
        <p:spPr>
          <a:xfrm rot="16200000">
            <a:off x="2289630" y="5293356"/>
            <a:ext cx="596638" cy="461665"/>
          </a:xfrm>
          <a:prstGeom prst="rect">
            <a:avLst/>
          </a:prstGeom>
          <a:noFill/>
        </p:spPr>
        <p:txBody>
          <a:bodyPr wrap="none" rtlCol="0">
            <a:spAutoFit/>
          </a:bodyPr>
          <a:lstStyle/>
          <a:p>
            <a:r>
              <a:rPr lang="en-US" sz="2400" dirty="0"/>
              <a:t>IGS</a:t>
            </a:r>
          </a:p>
        </p:txBody>
      </p:sp>
      <p:pic>
        <p:nvPicPr>
          <p:cNvPr id="8" name="Picture 7">
            <a:extLst>
              <a:ext uri="{FF2B5EF4-FFF2-40B4-BE49-F238E27FC236}">
                <a16:creationId xmlns:a16="http://schemas.microsoft.com/office/drawing/2014/main" id="{18A71483-2E27-9B44-881B-48CC8516746B}"/>
              </a:ext>
            </a:extLst>
          </p:cNvPr>
          <p:cNvPicPr>
            <a:picLocks noChangeAspect="1"/>
          </p:cNvPicPr>
          <p:nvPr/>
        </p:nvPicPr>
        <p:blipFill rotWithShape="1">
          <a:blip r:embed="rId2"/>
          <a:srcRect l="16802" t="95884" r="478" b="506"/>
          <a:stretch/>
        </p:blipFill>
        <p:spPr>
          <a:xfrm>
            <a:off x="2788004" y="6333620"/>
            <a:ext cx="5956907" cy="403051"/>
          </a:xfrm>
          <a:prstGeom prst="rect">
            <a:avLst/>
          </a:prstGeom>
        </p:spPr>
      </p:pic>
    </p:spTree>
    <p:extLst>
      <p:ext uri="{BB962C8B-B14F-4D97-AF65-F5344CB8AC3E}">
        <p14:creationId xmlns:p14="http://schemas.microsoft.com/office/powerpoint/2010/main" val="12308406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E3583-C2C0-DA40-B782-437B6B7D3FE5}"/>
              </a:ext>
            </a:extLst>
          </p:cNvPr>
          <p:cNvSpPr>
            <a:spLocks noGrp="1"/>
          </p:cNvSpPr>
          <p:nvPr>
            <p:ph type="title"/>
          </p:nvPr>
        </p:nvSpPr>
        <p:spPr/>
        <p:txBody>
          <a:bodyPr>
            <a:normAutofit fontScale="90000"/>
          </a:bodyPr>
          <a:lstStyle/>
          <a:p>
            <a:r>
              <a:rPr lang="en-US" dirty="0"/>
              <a:t>Proband 4 has insertional-translocations</a:t>
            </a:r>
            <a:br>
              <a:rPr lang="en-US" dirty="0"/>
            </a:br>
            <a:r>
              <a:rPr lang="en-US" dirty="0"/>
              <a:t>affecting chr7 and chr9</a:t>
            </a:r>
          </a:p>
        </p:txBody>
      </p:sp>
      <p:pic>
        <p:nvPicPr>
          <p:cNvPr id="3" name="Picture 2">
            <a:extLst>
              <a:ext uri="{FF2B5EF4-FFF2-40B4-BE49-F238E27FC236}">
                <a16:creationId xmlns:a16="http://schemas.microsoft.com/office/drawing/2014/main" id="{9833E8F6-A340-264F-BF30-E306F1243D4B}"/>
              </a:ext>
            </a:extLst>
          </p:cNvPr>
          <p:cNvPicPr>
            <a:picLocks noChangeAspect="1"/>
          </p:cNvPicPr>
          <p:nvPr/>
        </p:nvPicPr>
        <p:blipFill rotWithShape="1">
          <a:blip r:embed="rId2"/>
          <a:srcRect t="46438"/>
          <a:stretch/>
        </p:blipFill>
        <p:spPr>
          <a:xfrm>
            <a:off x="1721162" y="1973345"/>
            <a:ext cx="8749677" cy="3831129"/>
          </a:xfrm>
          <a:prstGeom prst="rect">
            <a:avLst/>
          </a:prstGeom>
        </p:spPr>
      </p:pic>
    </p:spTree>
    <p:extLst>
      <p:ext uri="{BB962C8B-B14F-4D97-AF65-F5344CB8AC3E}">
        <p14:creationId xmlns:p14="http://schemas.microsoft.com/office/powerpoint/2010/main" val="2192924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34D1F-72C2-3D4F-BBB6-B98FDA4A522E}"/>
              </a:ext>
            </a:extLst>
          </p:cNvPr>
          <p:cNvSpPr>
            <a:spLocks noGrp="1"/>
          </p:cNvSpPr>
          <p:nvPr>
            <p:ph type="title"/>
          </p:nvPr>
        </p:nvSpPr>
        <p:spPr/>
        <p:txBody>
          <a:bodyPr>
            <a:normAutofit fontScale="90000"/>
          </a:bodyPr>
          <a:lstStyle/>
          <a:p>
            <a:r>
              <a:rPr lang="en-US" dirty="0"/>
              <a:t>Proband 4 has a pericentric inversion and chromothripsis-like event affecting chr6</a:t>
            </a:r>
          </a:p>
        </p:txBody>
      </p:sp>
      <p:pic>
        <p:nvPicPr>
          <p:cNvPr id="3" name="Picture 2">
            <a:extLst>
              <a:ext uri="{FF2B5EF4-FFF2-40B4-BE49-F238E27FC236}">
                <a16:creationId xmlns:a16="http://schemas.microsoft.com/office/drawing/2014/main" id="{5E7372CF-D498-DB46-9E77-63A778A47BC3}"/>
              </a:ext>
            </a:extLst>
          </p:cNvPr>
          <p:cNvPicPr>
            <a:picLocks noChangeAspect="1"/>
          </p:cNvPicPr>
          <p:nvPr/>
        </p:nvPicPr>
        <p:blipFill rotWithShape="1">
          <a:blip r:embed="rId2"/>
          <a:srcRect t="34840"/>
          <a:stretch/>
        </p:blipFill>
        <p:spPr>
          <a:xfrm>
            <a:off x="163949" y="1645920"/>
            <a:ext cx="11902784" cy="3997233"/>
          </a:xfrm>
          <a:prstGeom prst="rect">
            <a:avLst/>
          </a:prstGeom>
        </p:spPr>
      </p:pic>
    </p:spTree>
    <p:extLst>
      <p:ext uri="{BB962C8B-B14F-4D97-AF65-F5344CB8AC3E}">
        <p14:creationId xmlns:p14="http://schemas.microsoft.com/office/powerpoint/2010/main" val="14136772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34D1F-72C2-3D4F-BBB6-B98FDA4A522E}"/>
              </a:ext>
            </a:extLst>
          </p:cNvPr>
          <p:cNvSpPr>
            <a:spLocks noGrp="1"/>
          </p:cNvSpPr>
          <p:nvPr>
            <p:ph type="title"/>
          </p:nvPr>
        </p:nvSpPr>
        <p:spPr/>
        <p:txBody>
          <a:bodyPr>
            <a:normAutofit fontScale="90000"/>
          </a:bodyPr>
          <a:lstStyle/>
          <a:p>
            <a:r>
              <a:rPr lang="en-US" dirty="0"/>
              <a:t>Proband 4 has a pericentric inversion and chromothripsis-like event affecting chr6</a:t>
            </a:r>
          </a:p>
        </p:txBody>
      </p:sp>
      <p:pic>
        <p:nvPicPr>
          <p:cNvPr id="4" name="Picture 3">
            <a:extLst>
              <a:ext uri="{FF2B5EF4-FFF2-40B4-BE49-F238E27FC236}">
                <a16:creationId xmlns:a16="http://schemas.microsoft.com/office/drawing/2014/main" id="{798C456D-DAFB-9840-A7BD-B4AA85DE3637}"/>
              </a:ext>
            </a:extLst>
          </p:cNvPr>
          <p:cNvPicPr>
            <a:picLocks noChangeAspect="1"/>
          </p:cNvPicPr>
          <p:nvPr/>
        </p:nvPicPr>
        <p:blipFill>
          <a:blip r:embed="rId2"/>
          <a:stretch>
            <a:fillRect/>
          </a:stretch>
        </p:blipFill>
        <p:spPr>
          <a:xfrm>
            <a:off x="1129283" y="1963042"/>
            <a:ext cx="9317181" cy="4062244"/>
          </a:xfrm>
          <a:prstGeom prst="rect">
            <a:avLst/>
          </a:prstGeom>
        </p:spPr>
      </p:pic>
      <p:sp>
        <p:nvSpPr>
          <p:cNvPr id="3" name="TextBox 2">
            <a:extLst>
              <a:ext uri="{FF2B5EF4-FFF2-40B4-BE49-F238E27FC236}">
                <a16:creationId xmlns:a16="http://schemas.microsoft.com/office/drawing/2014/main" id="{E0ABA6C2-8C39-1548-ABF0-20F6445AAA26}"/>
              </a:ext>
            </a:extLst>
          </p:cNvPr>
          <p:cNvSpPr txBox="1"/>
          <p:nvPr/>
        </p:nvSpPr>
        <p:spPr>
          <a:xfrm>
            <a:off x="3138422" y="4267529"/>
            <a:ext cx="338554" cy="461665"/>
          </a:xfrm>
          <a:prstGeom prst="rect">
            <a:avLst/>
          </a:prstGeom>
          <a:noFill/>
        </p:spPr>
        <p:txBody>
          <a:bodyPr wrap="none" rtlCol="0">
            <a:spAutoFit/>
          </a:bodyPr>
          <a:lstStyle/>
          <a:p>
            <a:r>
              <a:rPr lang="en-US" sz="2400" dirty="0"/>
              <a:t>*</a:t>
            </a:r>
          </a:p>
        </p:txBody>
      </p:sp>
    </p:spTree>
    <p:extLst>
      <p:ext uri="{BB962C8B-B14F-4D97-AF65-F5344CB8AC3E}">
        <p14:creationId xmlns:p14="http://schemas.microsoft.com/office/powerpoint/2010/main" val="9387656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4867B5-E63A-3646-A25F-A6D61B2DB64D}"/>
              </a:ext>
            </a:extLst>
          </p:cNvPr>
          <p:cNvSpPr>
            <a:spLocks noGrp="1"/>
          </p:cNvSpPr>
          <p:nvPr>
            <p:ph type="title"/>
          </p:nvPr>
        </p:nvSpPr>
        <p:spPr>
          <a:xfrm>
            <a:off x="863071" y="2292351"/>
            <a:ext cx="10363200" cy="1362075"/>
          </a:xfrm>
        </p:spPr>
        <p:txBody>
          <a:bodyPr/>
          <a:lstStyle/>
          <a:p>
            <a:r>
              <a:rPr lang="en-US" dirty="0"/>
              <a:t>Analysis</a:t>
            </a:r>
          </a:p>
        </p:txBody>
      </p:sp>
      <p:sp>
        <p:nvSpPr>
          <p:cNvPr id="2" name="Slide Number Placeholder 1">
            <a:extLst>
              <a:ext uri="{FF2B5EF4-FFF2-40B4-BE49-F238E27FC236}">
                <a16:creationId xmlns:a16="http://schemas.microsoft.com/office/drawing/2014/main" id="{AB09BE4E-DA22-FF4C-828A-50CCBA194D83}"/>
              </a:ext>
            </a:extLst>
          </p:cNvPr>
          <p:cNvSpPr>
            <a:spLocks noGrp="1"/>
          </p:cNvSpPr>
          <p:nvPr>
            <p:ph type="sldNum" sz="quarter" idx="12"/>
          </p:nvPr>
        </p:nvSpPr>
        <p:spPr/>
        <p:txBody>
          <a:bodyPr/>
          <a:lstStyle/>
          <a:p>
            <a:fld id="{7660B8C7-8D71-9344-9D3D-63100CE17378}" type="slidenum">
              <a:rPr lang="en-US" smtClean="0"/>
              <a:t>25</a:t>
            </a:fld>
            <a:endParaRPr lang="en-US"/>
          </a:p>
        </p:txBody>
      </p:sp>
      <p:sp>
        <p:nvSpPr>
          <p:cNvPr id="6" name="Text Placeholder 2">
            <a:extLst>
              <a:ext uri="{FF2B5EF4-FFF2-40B4-BE49-F238E27FC236}">
                <a16:creationId xmlns:a16="http://schemas.microsoft.com/office/drawing/2014/main" id="{2E870900-241B-E547-8D8D-562E982F67BD}"/>
              </a:ext>
            </a:extLst>
          </p:cNvPr>
          <p:cNvSpPr>
            <a:spLocks noGrp="1"/>
          </p:cNvSpPr>
          <p:nvPr>
            <p:ph type="body" idx="1"/>
          </p:nvPr>
        </p:nvSpPr>
        <p:spPr>
          <a:xfrm>
            <a:off x="963084" y="2906713"/>
            <a:ext cx="10363200" cy="1500187"/>
          </a:xfrm>
        </p:spPr>
        <p:txBody>
          <a:bodyPr/>
          <a:lstStyle/>
          <a:p>
            <a:r>
              <a:rPr lang="en-US" dirty="0" err="1"/>
              <a:t>Codicem</a:t>
            </a:r>
            <a:r>
              <a:rPr lang="en-US" dirty="0"/>
              <a:t> –  Genome-scale clinical analysis and interpretation</a:t>
            </a:r>
          </a:p>
        </p:txBody>
      </p:sp>
    </p:spTree>
    <p:extLst>
      <p:ext uri="{BB962C8B-B14F-4D97-AF65-F5344CB8AC3E}">
        <p14:creationId xmlns:p14="http://schemas.microsoft.com/office/powerpoint/2010/main" val="23396010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991D9-05A5-D941-8DA8-FD55A8EC4D2E}"/>
              </a:ext>
            </a:extLst>
          </p:cNvPr>
          <p:cNvSpPr>
            <a:spLocks noGrp="1"/>
          </p:cNvSpPr>
          <p:nvPr>
            <p:ph type="title"/>
          </p:nvPr>
        </p:nvSpPr>
        <p:spPr/>
        <p:txBody>
          <a:bodyPr/>
          <a:lstStyle/>
          <a:p>
            <a:r>
              <a:rPr lang="en-US" dirty="0"/>
              <a:t>CODICEM is a variant analysis platform used by several researches at HudsonAlpha</a:t>
            </a:r>
          </a:p>
        </p:txBody>
      </p:sp>
      <p:sp>
        <p:nvSpPr>
          <p:cNvPr id="8" name="Content Placeholder 7">
            <a:extLst>
              <a:ext uri="{FF2B5EF4-FFF2-40B4-BE49-F238E27FC236}">
                <a16:creationId xmlns:a16="http://schemas.microsoft.com/office/drawing/2014/main" id="{208EB574-F702-A443-B8D6-64A3665015EA}"/>
              </a:ext>
            </a:extLst>
          </p:cNvPr>
          <p:cNvSpPr>
            <a:spLocks noGrp="1"/>
          </p:cNvSpPr>
          <p:nvPr>
            <p:ph sz="half" idx="2"/>
          </p:nvPr>
        </p:nvSpPr>
        <p:spPr>
          <a:xfrm>
            <a:off x="7029450" y="601239"/>
            <a:ext cx="4552949" cy="5524925"/>
          </a:xfrm>
        </p:spPr>
        <p:txBody>
          <a:bodyPr/>
          <a:lstStyle/>
          <a:p>
            <a:r>
              <a:rPr lang="en-US" dirty="0"/>
              <a:t>Ingest variants</a:t>
            </a:r>
          </a:p>
          <a:p>
            <a:r>
              <a:rPr lang="en-US" dirty="0"/>
              <a:t>Annotate with supporting data</a:t>
            </a:r>
          </a:p>
          <a:p>
            <a:pPr lvl="1"/>
            <a:r>
              <a:rPr lang="en-US" dirty="0"/>
              <a:t>Protein effects</a:t>
            </a:r>
          </a:p>
          <a:p>
            <a:pPr lvl="1"/>
            <a:r>
              <a:rPr lang="en-US" dirty="0"/>
              <a:t>Conservation</a:t>
            </a:r>
          </a:p>
          <a:p>
            <a:pPr lvl="1"/>
            <a:r>
              <a:rPr lang="en-US" dirty="0"/>
              <a:t>CADD</a:t>
            </a:r>
          </a:p>
          <a:p>
            <a:pPr lvl="1"/>
            <a:r>
              <a:rPr lang="en-US" dirty="0"/>
              <a:t>Existing disease/gene association</a:t>
            </a:r>
          </a:p>
          <a:p>
            <a:r>
              <a:rPr lang="en-US" dirty="0"/>
              <a:t>Filter variants </a:t>
            </a:r>
          </a:p>
          <a:p>
            <a:r>
              <a:rPr lang="en-US" dirty="0"/>
              <a:t>Team variant curation </a:t>
            </a:r>
          </a:p>
          <a:p>
            <a:r>
              <a:rPr lang="en-US" dirty="0"/>
              <a:t>Report generation</a:t>
            </a:r>
          </a:p>
        </p:txBody>
      </p:sp>
      <p:sp>
        <p:nvSpPr>
          <p:cNvPr id="9" name="Slide Number Placeholder 8">
            <a:extLst>
              <a:ext uri="{FF2B5EF4-FFF2-40B4-BE49-F238E27FC236}">
                <a16:creationId xmlns:a16="http://schemas.microsoft.com/office/drawing/2014/main" id="{8239A24A-545B-3C46-B8AA-DF34A8E6D4AE}"/>
              </a:ext>
            </a:extLst>
          </p:cNvPr>
          <p:cNvSpPr>
            <a:spLocks noGrp="1"/>
          </p:cNvSpPr>
          <p:nvPr>
            <p:ph type="sldNum" sz="quarter" idx="12"/>
          </p:nvPr>
        </p:nvSpPr>
        <p:spPr/>
        <p:txBody>
          <a:bodyPr/>
          <a:lstStyle/>
          <a:p>
            <a:fld id="{7660B8C7-8D71-9344-9D3D-63100CE17378}" type="slidenum">
              <a:rPr lang="en-US" smtClean="0"/>
              <a:t>26</a:t>
            </a:fld>
            <a:endParaRPr lang="en-US"/>
          </a:p>
        </p:txBody>
      </p:sp>
      <p:sp>
        <p:nvSpPr>
          <p:cNvPr id="10" name="Triangle">
            <a:extLst>
              <a:ext uri="{FF2B5EF4-FFF2-40B4-BE49-F238E27FC236}">
                <a16:creationId xmlns:a16="http://schemas.microsoft.com/office/drawing/2014/main" id="{D145938E-DC96-3A47-B06D-EE98E4A177C5}"/>
              </a:ext>
            </a:extLst>
          </p:cNvPr>
          <p:cNvSpPr/>
          <p:nvPr/>
        </p:nvSpPr>
        <p:spPr>
          <a:xfrm rot="10800000" flipH="1">
            <a:off x="1478996" y="855406"/>
            <a:ext cx="5402816" cy="456522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adFill>
            <a:gsLst>
              <a:gs pos="0">
                <a:srgbClr val="0096FF"/>
              </a:gs>
              <a:gs pos="100000">
                <a:srgbClr val="FF2600"/>
              </a:gs>
            </a:gsLst>
            <a:lin ang="16200000"/>
          </a:gradFill>
          <a:ln w="6350">
            <a:solidFill>
              <a:srgbClr val="000000"/>
            </a:solidFill>
            <a:miter lim="400000"/>
          </a:ln>
          <a:effectLst>
            <a:outerShdw blurRad="76200" dist="101600" dir="5400000" rotWithShape="0">
              <a:srgbClr val="000000">
                <a:alpha val="50000"/>
              </a:srgbClr>
            </a:outerShdw>
          </a:effectLst>
        </p:spPr>
        <p:txBody>
          <a:bodyPr lIns="35719" tIns="35719" rIns="35719" bIns="35719" anchor="ctr"/>
          <a:lstStyle/>
          <a:p>
            <a:pPr>
              <a:defRPr sz="2400">
                <a:solidFill>
                  <a:srgbClr val="FFFFFF"/>
                </a:solidFill>
              </a:defRPr>
            </a:pPr>
            <a:endParaRPr sz="1687"/>
          </a:p>
        </p:txBody>
      </p:sp>
      <p:sp>
        <p:nvSpPr>
          <p:cNvPr id="11" name="~4,000,000 variants">
            <a:extLst>
              <a:ext uri="{FF2B5EF4-FFF2-40B4-BE49-F238E27FC236}">
                <a16:creationId xmlns:a16="http://schemas.microsoft.com/office/drawing/2014/main" id="{4E16BBF9-F33B-154F-ACAF-54FE2B6A91E5}"/>
              </a:ext>
            </a:extLst>
          </p:cNvPr>
          <p:cNvSpPr txBox="1"/>
          <p:nvPr/>
        </p:nvSpPr>
        <p:spPr>
          <a:xfrm>
            <a:off x="3010615" y="992888"/>
            <a:ext cx="2670604" cy="4076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100">
                <a:solidFill>
                  <a:srgbClr val="FFFFFF"/>
                </a:solidFill>
                <a:latin typeface="Avenir Next Demi Bold"/>
                <a:ea typeface="Avenir Next Demi Bold"/>
                <a:cs typeface="Avenir Next Demi Bold"/>
                <a:sym typeface="Avenir Next Demi Bold"/>
              </a:defRPr>
            </a:lvl1pPr>
          </a:lstStyle>
          <a:p>
            <a:r>
              <a:rPr sz="2180" dirty="0"/>
              <a:t>~4,000,000 variants</a:t>
            </a:r>
          </a:p>
        </p:txBody>
      </p:sp>
      <p:sp>
        <p:nvSpPr>
          <p:cNvPr id="12" name="~1 causal variant">
            <a:extLst>
              <a:ext uri="{FF2B5EF4-FFF2-40B4-BE49-F238E27FC236}">
                <a16:creationId xmlns:a16="http://schemas.microsoft.com/office/drawing/2014/main" id="{0FA0A29F-0CE0-BF45-BDD2-17F77CF4E52C}"/>
              </a:ext>
            </a:extLst>
          </p:cNvPr>
          <p:cNvSpPr txBox="1"/>
          <p:nvPr/>
        </p:nvSpPr>
        <p:spPr>
          <a:xfrm>
            <a:off x="3276116" y="5484405"/>
            <a:ext cx="2260235" cy="4076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100">
                <a:latin typeface="Avenir Next Demi Bold"/>
                <a:ea typeface="Avenir Next Demi Bold"/>
                <a:cs typeface="Avenir Next Demi Bold"/>
                <a:sym typeface="Avenir Next Demi Bold"/>
              </a:defRPr>
            </a:lvl1pPr>
          </a:lstStyle>
          <a:p>
            <a:r>
              <a:rPr sz="2180" dirty="0"/>
              <a:t>~1 causal variant</a:t>
            </a:r>
          </a:p>
        </p:txBody>
      </p:sp>
    </p:spTree>
    <p:extLst>
      <p:ext uri="{BB962C8B-B14F-4D97-AF65-F5344CB8AC3E}">
        <p14:creationId xmlns:p14="http://schemas.microsoft.com/office/powerpoint/2010/main" val="8174362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D3446-CABB-BB41-83C9-B1A63193E502}"/>
              </a:ext>
            </a:extLst>
          </p:cNvPr>
          <p:cNvSpPr>
            <a:spLocks noGrp="1"/>
          </p:cNvSpPr>
          <p:nvPr>
            <p:ph type="title"/>
          </p:nvPr>
        </p:nvSpPr>
        <p:spPr>
          <a:xfrm>
            <a:off x="923924" y="122238"/>
            <a:ext cx="10515600" cy="584901"/>
          </a:xfrm>
        </p:spPr>
        <p:txBody>
          <a:bodyPr>
            <a:normAutofit/>
          </a:bodyPr>
          <a:lstStyle/>
          <a:p>
            <a:r>
              <a:rPr lang="en-US" dirty="0"/>
              <a:t>Variants are filtered by their characteristics</a:t>
            </a:r>
          </a:p>
        </p:txBody>
      </p:sp>
      <p:sp>
        <p:nvSpPr>
          <p:cNvPr id="3" name="Slide Number Placeholder 2">
            <a:extLst>
              <a:ext uri="{FF2B5EF4-FFF2-40B4-BE49-F238E27FC236}">
                <a16:creationId xmlns:a16="http://schemas.microsoft.com/office/drawing/2014/main" id="{25F73572-4F5C-3C40-BA19-1F440C961E1B}"/>
              </a:ext>
            </a:extLst>
          </p:cNvPr>
          <p:cNvSpPr>
            <a:spLocks noGrp="1"/>
          </p:cNvSpPr>
          <p:nvPr>
            <p:ph type="sldNum" sz="quarter" idx="12"/>
          </p:nvPr>
        </p:nvSpPr>
        <p:spPr/>
        <p:txBody>
          <a:bodyPr/>
          <a:lstStyle/>
          <a:p>
            <a:fld id="{7660B8C7-8D71-9344-9D3D-63100CE17378}" type="slidenum">
              <a:rPr lang="en-US" smtClean="0"/>
              <a:t>27</a:t>
            </a:fld>
            <a:endParaRPr lang="en-US"/>
          </a:p>
        </p:txBody>
      </p:sp>
      <p:sp>
        <p:nvSpPr>
          <p:cNvPr id="7" name="Triangle">
            <a:extLst>
              <a:ext uri="{FF2B5EF4-FFF2-40B4-BE49-F238E27FC236}">
                <a16:creationId xmlns:a16="http://schemas.microsoft.com/office/drawing/2014/main" id="{9AEEB256-D50A-4440-9301-B59E4153B9B3}"/>
              </a:ext>
            </a:extLst>
          </p:cNvPr>
          <p:cNvSpPr/>
          <p:nvPr/>
        </p:nvSpPr>
        <p:spPr>
          <a:xfrm rot="10800000" flipH="1">
            <a:off x="242411" y="707139"/>
            <a:ext cx="7270637" cy="550497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adFill>
            <a:gsLst>
              <a:gs pos="0">
                <a:srgbClr val="0096FF"/>
              </a:gs>
              <a:gs pos="100000">
                <a:srgbClr val="FF2600"/>
              </a:gs>
            </a:gsLst>
            <a:lin ang="16200000"/>
          </a:gradFill>
          <a:ln w="6350">
            <a:solidFill>
              <a:srgbClr val="000000"/>
            </a:solidFill>
            <a:miter lim="400000"/>
          </a:ln>
          <a:effectLst>
            <a:outerShdw blurRad="76200" dist="101600" dir="5400000" rotWithShape="0">
              <a:srgbClr val="000000">
                <a:alpha val="50000"/>
              </a:srgbClr>
            </a:outerShdw>
          </a:effectLst>
        </p:spPr>
        <p:txBody>
          <a:bodyPr lIns="35719" tIns="35719" rIns="35719" bIns="35719" anchor="ctr"/>
          <a:lstStyle/>
          <a:p>
            <a:pPr>
              <a:defRPr sz="2400">
                <a:solidFill>
                  <a:srgbClr val="FFFFFF"/>
                </a:solidFill>
              </a:defRPr>
            </a:pPr>
            <a:r>
              <a:rPr lang="en-US" sz="1687" dirty="0"/>
              <a:t>,</a:t>
            </a:r>
            <a:endParaRPr sz="1687" dirty="0"/>
          </a:p>
        </p:txBody>
      </p:sp>
      <p:sp>
        <p:nvSpPr>
          <p:cNvPr id="8" name="Rectangle 7">
            <a:extLst>
              <a:ext uri="{FF2B5EF4-FFF2-40B4-BE49-F238E27FC236}">
                <a16:creationId xmlns:a16="http://schemas.microsoft.com/office/drawing/2014/main" id="{708C641B-140B-A845-BD86-87445BB3E178}"/>
              </a:ext>
            </a:extLst>
          </p:cNvPr>
          <p:cNvSpPr/>
          <p:nvPr/>
        </p:nvSpPr>
        <p:spPr>
          <a:xfrm>
            <a:off x="2141265" y="748341"/>
            <a:ext cx="3356816" cy="584775"/>
          </a:xfrm>
          <a:prstGeom prst="rect">
            <a:avLst/>
          </a:prstGeom>
        </p:spPr>
        <p:txBody>
          <a:bodyPr wrap="none">
            <a:spAutoFit/>
          </a:bodyPr>
          <a:lstStyle/>
          <a:p>
            <a:r>
              <a:rPr lang="en-US" sz="3200" dirty="0">
                <a:solidFill>
                  <a:schemeClr val="bg1"/>
                </a:solidFill>
              </a:rPr>
              <a:t>5,285,977 variants </a:t>
            </a:r>
          </a:p>
        </p:txBody>
      </p:sp>
      <p:sp>
        <p:nvSpPr>
          <p:cNvPr id="9" name="Rectangle 8">
            <a:extLst>
              <a:ext uri="{FF2B5EF4-FFF2-40B4-BE49-F238E27FC236}">
                <a16:creationId xmlns:a16="http://schemas.microsoft.com/office/drawing/2014/main" id="{D9548CC3-3C70-B044-9DDF-92B07E98EC02}"/>
              </a:ext>
            </a:extLst>
          </p:cNvPr>
          <p:cNvSpPr/>
          <p:nvPr/>
        </p:nvSpPr>
        <p:spPr>
          <a:xfrm>
            <a:off x="2880866" y="1471601"/>
            <a:ext cx="1848583" cy="584775"/>
          </a:xfrm>
          <a:prstGeom prst="rect">
            <a:avLst/>
          </a:prstGeom>
        </p:spPr>
        <p:txBody>
          <a:bodyPr wrap="none">
            <a:spAutoFit/>
          </a:bodyPr>
          <a:lstStyle/>
          <a:p>
            <a:r>
              <a:rPr lang="en-US" sz="3200" dirty="0">
                <a:solidFill>
                  <a:schemeClr val="bg1"/>
                </a:solidFill>
              </a:rPr>
              <a:t>4,994,771</a:t>
            </a:r>
          </a:p>
        </p:txBody>
      </p:sp>
      <p:sp>
        <p:nvSpPr>
          <p:cNvPr id="11" name="TextBox 10">
            <a:extLst>
              <a:ext uri="{FF2B5EF4-FFF2-40B4-BE49-F238E27FC236}">
                <a16:creationId xmlns:a16="http://schemas.microsoft.com/office/drawing/2014/main" id="{26666E71-FC28-BC46-960F-077089B5FF9D}"/>
              </a:ext>
            </a:extLst>
          </p:cNvPr>
          <p:cNvSpPr txBox="1"/>
          <p:nvPr/>
        </p:nvSpPr>
        <p:spPr>
          <a:xfrm>
            <a:off x="7750425" y="1348490"/>
            <a:ext cx="4272553" cy="707886"/>
          </a:xfrm>
          <a:prstGeom prst="rect">
            <a:avLst/>
          </a:prstGeom>
          <a:noFill/>
        </p:spPr>
        <p:txBody>
          <a:bodyPr wrap="square" rtlCol="0">
            <a:spAutoFit/>
          </a:bodyPr>
          <a:lstStyle/>
          <a:p>
            <a:r>
              <a:rPr lang="en-US" sz="2000" dirty="0"/>
              <a:t>Sequencing Quality</a:t>
            </a:r>
          </a:p>
          <a:p>
            <a:r>
              <a:rPr lang="en-US" sz="2000" dirty="0">
                <a:solidFill>
                  <a:schemeClr val="tx2">
                    <a:lumMod val="60000"/>
                    <a:lumOff val="40000"/>
                  </a:schemeClr>
                </a:solidFill>
              </a:rPr>
              <a:t>≥8 reads, ≥15% reads support allele</a:t>
            </a:r>
          </a:p>
        </p:txBody>
      </p:sp>
      <p:cxnSp>
        <p:nvCxnSpPr>
          <p:cNvPr id="13" name="Straight Arrow Connector 12">
            <a:extLst>
              <a:ext uri="{FF2B5EF4-FFF2-40B4-BE49-F238E27FC236}">
                <a16:creationId xmlns:a16="http://schemas.microsoft.com/office/drawing/2014/main" id="{74C27C5C-5023-844C-83E5-DEC3E7DBA68A}"/>
              </a:ext>
            </a:extLst>
          </p:cNvPr>
          <p:cNvCxnSpPr>
            <a:cxnSpLocks/>
            <a:stCxn id="11" idx="1"/>
          </p:cNvCxnSpPr>
          <p:nvPr/>
        </p:nvCxnSpPr>
        <p:spPr>
          <a:xfrm flipH="1">
            <a:off x="4729449" y="1702433"/>
            <a:ext cx="3020976" cy="0"/>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
        <p:nvSpPr>
          <p:cNvPr id="17" name="Rectangle 16">
            <a:extLst>
              <a:ext uri="{FF2B5EF4-FFF2-40B4-BE49-F238E27FC236}">
                <a16:creationId xmlns:a16="http://schemas.microsoft.com/office/drawing/2014/main" id="{45596F63-4696-894E-87E7-D3F085FC8991}"/>
              </a:ext>
            </a:extLst>
          </p:cNvPr>
          <p:cNvSpPr/>
          <p:nvPr/>
        </p:nvSpPr>
        <p:spPr>
          <a:xfrm>
            <a:off x="3108929" y="2206465"/>
            <a:ext cx="1537600" cy="584775"/>
          </a:xfrm>
          <a:prstGeom prst="rect">
            <a:avLst/>
          </a:prstGeom>
        </p:spPr>
        <p:txBody>
          <a:bodyPr wrap="none">
            <a:spAutoFit/>
          </a:bodyPr>
          <a:lstStyle/>
          <a:p>
            <a:r>
              <a:rPr lang="en-US" sz="3200" dirty="0">
                <a:solidFill>
                  <a:schemeClr val="bg1"/>
                </a:solidFill>
              </a:rPr>
              <a:t>187,110</a:t>
            </a:r>
          </a:p>
        </p:txBody>
      </p:sp>
      <p:sp>
        <p:nvSpPr>
          <p:cNvPr id="18" name="TextBox 17">
            <a:extLst>
              <a:ext uri="{FF2B5EF4-FFF2-40B4-BE49-F238E27FC236}">
                <a16:creationId xmlns:a16="http://schemas.microsoft.com/office/drawing/2014/main" id="{EEF2F1AD-BD4F-BB47-ABDE-97FCD3AEC39E}"/>
              </a:ext>
            </a:extLst>
          </p:cNvPr>
          <p:cNvSpPr txBox="1"/>
          <p:nvPr/>
        </p:nvSpPr>
        <p:spPr>
          <a:xfrm>
            <a:off x="7750425" y="2206465"/>
            <a:ext cx="4272553" cy="707886"/>
          </a:xfrm>
          <a:prstGeom prst="rect">
            <a:avLst/>
          </a:prstGeom>
          <a:noFill/>
        </p:spPr>
        <p:txBody>
          <a:bodyPr wrap="square" rtlCol="0">
            <a:spAutoFit/>
          </a:bodyPr>
          <a:lstStyle/>
          <a:p>
            <a:r>
              <a:rPr lang="en-US" sz="2000" dirty="0"/>
              <a:t>Population Frequency</a:t>
            </a:r>
          </a:p>
          <a:p>
            <a:r>
              <a:rPr lang="en-US" sz="2000" dirty="0">
                <a:solidFill>
                  <a:schemeClr val="tx2">
                    <a:lumMod val="60000"/>
                    <a:lumOff val="40000"/>
                  </a:schemeClr>
                </a:solidFill>
              </a:rPr>
              <a:t>≤ 0.01%</a:t>
            </a:r>
          </a:p>
        </p:txBody>
      </p:sp>
      <p:cxnSp>
        <p:nvCxnSpPr>
          <p:cNvPr id="19" name="Straight Arrow Connector 18">
            <a:extLst>
              <a:ext uri="{FF2B5EF4-FFF2-40B4-BE49-F238E27FC236}">
                <a16:creationId xmlns:a16="http://schemas.microsoft.com/office/drawing/2014/main" id="{793766E4-7125-CB4D-8519-84ECFFF9451A}"/>
              </a:ext>
            </a:extLst>
          </p:cNvPr>
          <p:cNvCxnSpPr>
            <a:cxnSpLocks/>
            <a:stCxn id="18" idx="1"/>
          </p:cNvCxnSpPr>
          <p:nvPr/>
        </p:nvCxnSpPr>
        <p:spPr>
          <a:xfrm flipH="1">
            <a:off x="4729449" y="2560408"/>
            <a:ext cx="3020976" cy="0"/>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
        <p:nvSpPr>
          <p:cNvPr id="20" name="Rectangle 19">
            <a:extLst>
              <a:ext uri="{FF2B5EF4-FFF2-40B4-BE49-F238E27FC236}">
                <a16:creationId xmlns:a16="http://schemas.microsoft.com/office/drawing/2014/main" id="{13DFBAF8-9C76-4146-842F-7817AEDF0865}"/>
              </a:ext>
            </a:extLst>
          </p:cNvPr>
          <p:cNvSpPr/>
          <p:nvPr/>
        </p:nvSpPr>
        <p:spPr>
          <a:xfrm>
            <a:off x="3213124" y="3069239"/>
            <a:ext cx="1329210" cy="584775"/>
          </a:xfrm>
          <a:prstGeom prst="rect">
            <a:avLst/>
          </a:prstGeom>
        </p:spPr>
        <p:txBody>
          <a:bodyPr wrap="none">
            <a:spAutoFit/>
          </a:bodyPr>
          <a:lstStyle/>
          <a:p>
            <a:r>
              <a:rPr lang="en-US" sz="3200" dirty="0">
                <a:solidFill>
                  <a:schemeClr val="bg1"/>
                </a:solidFill>
              </a:rPr>
              <a:t>11,468</a:t>
            </a:r>
          </a:p>
        </p:txBody>
      </p:sp>
      <p:sp>
        <p:nvSpPr>
          <p:cNvPr id="21" name="TextBox 20">
            <a:extLst>
              <a:ext uri="{FF2B5EF4-FFF2-40B4-BE49-F238E27FC236}">
                <a16:creationId xmlns:a16="http://schemas.microsoft.com/office/drawing/2014/main" id="{210D06BB-D3BF-D540-9D5C-B004F82B60E0}"/>
              </a:ext>
            </a:extLst>
          </p:cNvPr>
          <p:cNvSpPr txBox="1"/>
          <p:nvPr/>
        </p:nvSpPr>
        <p:spPr>
          <a:xfrm>
            <a:off x="7750425" y="2946128"/>
            <a:ext cx="4272553" cy="707886"/>
          </a:xfrm>
          <a:prstGeom prst="rect">
            <a:avLst/>
          </a:prstGeom>
          <a:noFill/>
        </p:spPr>
        <p:txBody>
          <a:bodyPr wrap="square" rtlCol="0">
            <a:spAutoFit/>
          </a:bodyPr>
          <a:lstStyle/>
          <a:p>
            <a:r>
              <a:rPr lang="en-US" sz="2000" dirty="0"/>
              <a:t>Predicted Damaging</a:t>
            </a:r>
          </a:p>
          <a:p>
            <a:r>
              <a:rPr lang="en-US" sz="2000" dirty="0">
                <a:solidFill>
                  <a:schemeClr val="tx2">
                    <a:lumMod val="60000"/>
                    <a:lumOff val="40000"/>
                  </a:schemeClr>
                </a:solidFill>
              </a:rPr>
              <a:t>Affects Protein OR Top 10</a:t>
            </a:r>
            <a:r>
              <a:rPr lang="en-US" sz="2000" baseline="30000" dirty="0">
                <a:solidFill>
                  <a:schemeClr val="tx2">
                    <a:lumMod val="60000"/>
                    <a:lumOff val="40000"/>
                  </a:schemeClr>
                </a:solidFill>
              </a:rPr>
              <a:t>th</a:t>
            </a:r>
            <a:r>
              <a:rPr lang="en-US" sz="2000" dirty="0">
                <a:solidFill>
                  <a:schemeClr val="tx2">
                    <a:lumMod val="60000"/>
                    <a:lumOff val="40000"/>
                  </a:schemeClr>
                </a:solidFill>
              </a:rPr>
              <a:t> %</a:t>
            </a:r>
            <a:r>
              <a:rPr lang="en-US" sz="2000" dirty="0" err="1">
                <a:solidFill>
                  <a:schemeClr val="tx2">
                    <a:lumMod val="60000"/>
                    <a:lumOff val="40000"/>
                  </a:schemeClr>
                </a:solidFill>
              </a:rPr>
              <a:t>ile</a:t>
            </a:r>
            <a:r>
              <a:rPr lang="en-US" sz="2000" dirty="0">
                <a:solidFill>
                  <a:schemeClr val="tx2">
                    <a:lumMod val="60000"/>
                    <a:lumOff val="40000"/>
                  </a:schemeClr>
                </a:solidFill>
              </a:rPr>
              <a:t> CADD</a:t>
            </a:r>
          </a:p>
        </p:txBody>
      </p:sp>
      <p:cxnSp>
        <p:nvCxnSpPr>
          <p:cNvPr id="22" name="Straight Arrow Connector 21">
            <a:extLst>
              <a:ext uri="{FF2B5EF4-FFF2-40B4-BE49-F238E27FC236}">
                <a16:creationId xmlns:a16="http://schemas.microsoft.com/office/drawing/2014/main" id="{371CF0B0-9B87-4E4D-BDE6-2BD766F13462}"/>
              </a:ext>
            </a:extLst>
          </p:cNvPr>
          <p:cNvCxnSpPr>
            <a:cxnSpLocks/>
            <a:stCxn id="21" idx="1"/>
          </p:cNvCxnSpPr>
          <p:nvPr/>
        </p:nvCxnSpPr>
        <p:spPr>
          <a:xfrm flipH="1">
            <a:off x="4729449" y="3300071"/>
            <a:ext cx="3020976" cy="0"/>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
        <p:nvSpPr>
          <p:cNvPr id="24" name="Rectangle 23">
            <a:extLst>
              <a:ext uri="{FF2B5EF4-FFF2-40B4-BE49-F238E27FC236}">
                <a16:creationId xmlns:a16="http://schemas.microsoft.com/office/drawing/2014/main" id="{241E76C4-8B2B-FA43-B807-1DAA1BFD3257}"/>
              </a:ext>
            </a:extLst>
          </p:cNvPr>
          <p:cNvSpPr/>
          <p:nvPr/>
        </p:nvSpPr>
        <p:spPr>
          <a:xfrm>
            <a:off x="3472811" y="3919581"/>
            <a:ext cx="809837" cy="584775"/>
          </a:xfrm>
          <a:prstGeom prst="rect">
            <a:avLst/>
          </a:prstGeom>
        </p:spPr>
        <p:txBody>
          <a:bodyPr wrap="none">
            <a:spAutoFit/>
          </a:bodyPr>
          <a:lstStyle/>
          <a:p>
            <a:r>
              <a:rPr lang="en-US" sz="3200" dirty="0">
                <a:solidFill>
                  <a:schemeClr val="bg1"/>
                </a:solidFill>
              </a:rPr>
              <a:t>273</a:t>
            </a:r>
          </a:p>
        </p:txBody>
      </p:sp>
      <p:sp>
        <p:nvSpPr>
          <p:cNvPr id="25" name="TextBox 24">
            <a:extLst>
              <a:ext uri="{FF2B5EF4-FFF2-40B4-BE49-F238E27FC236}">
                <a16:creationId xmlns:a16="http://schemas.microsoft.com/office/drawing/2014/main" id="{C2149A9F-9BB5-3547-AC2D-72625ACD9431}"/>
              </a:ext>
            </a:extLst>
          </p:cNvPr>
          <p:cNvSpPr txBox="1"/>
          <p:nvPr/>
        </p:nvSpPr>
        <p:spPr>
          <a:xfrm>
            <a:off x="7513048" y="3845532"/>
            <a:ext cx="4272553" cy="707886"/>
          </a:xfrm>
          <a:prstGeom prst="rect">
            <a:avLst/>
          </a:prstGeom>
          <a:noFill/>
        </p:spPr>
        <p:txBody>
          <a:bodyPr wrap="square" rtlCol="0">
            <a:spAutoFit/>
          </a:bodyPr>
          <a:lstStyle/>
          <a:p>
            <a:r>
              <a:rPr lang="en-US" sz="2000" dirty="0"/>
              <a:t>Genomic coordinates near a gene</a:t>
            </a:r>
          </a:p>
          <a:p>
            <a:r>
              <a:rPr lang="en-US" sz="2000" dirty="0">
                <a:solidFill>
                  <a:schemeClr val="tx2">
                    <a:lumMod val="60000"/>
                    <a:lumOff val="40000"/>
                  </a:schemeClr>
                </a:solidFill>
              </a:rPr>
              <a:t>Exclude Intergenic or Unknown Effect</a:t>
            </a:r>
            <a:endParaRPr lang="en-US" sz="2000" dirty="0"/>
          </a:p>
        </p:txBody>
      </p:sp>
      <p:cxnSp>
        <p:nvCxnSpPr>
          <p:cNvPr id="26" name="Straight Arrow Connector 25">
            <a:extLst>
              <a:ext uri="{FF2B5EF4-FFF2-40B4-BE49-F238E27FC236}">
                <a16:creationId xmlns:a16="http://schemas.microsoft.com/office/drawing/2014/main" id="{9903A625-7215-5846-AFD7-4679863FEC90}"/>
              </a:ext>
            </a:extLst>
          </p:cNvPr>
          <p:cNvCxnSpPr>
            <a:cxnSpLocks/>
            <a:stCxn id="25" idx="1"/>
          </p:cNvCxnSpPr>
          <p:nvPr/>
        </p:nvCxnSpPr>
        <p:spPr>
          <a:xfrm flipH="1" flipV="1">
            <a:off x="4542334" y="4199474"/>
            <a:ext cx="2970714" cy="1"/>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
        <p:nvSpPr>
          <p:cNvPr id="35" name="Rectangle 34">
            <a:extLst>
              <a:ext uri="{FF2B5EF4-FFF2-40B4-BE49-F238E27FC236}">
                <a16:creationId xmlns:a16="http://schemas.microsoft.com/office/drawing/2014/main" id="{C47612AC-D7A5-FA47-B75D-AEE0CAF216D0}"/>
              </a:ext>
            </a:extLst>
          </p:cNvPr>
          <p:cNvSpPr/>
          <p:nvPr/>
        </p:nvSpPr>
        <p:spPr>
          <a:xfrm>
            <a:off x="3578608" y="5006547"/>
            <a:ext cx="598241" cy="584775"/>
          </a:xfrm>
          <a:prstGeom prst="rect">
            <a:avLst/>
          </a:prstGeom>
        </p:spPr>
        <p:txBody>
          <a:bodyPr wrap="none">
            <a:spAutoFit/>
          </a:bodyPr>
          <a:lstStyle/>
          <a:p>
            <a:r>
              <a:rPr lang="en-US" sz="3200" dirty="0">
                <a:solidFill>
                  <a:schemeClr val="bg1"/>
                </a:solidFill>
              </a:rPr>
              <a:t>~1</a:t>
            </a:r>
          </a:p>
        </p:txBody>
      </p:sp>
      <p:sp>
        <p:nvSpPr>
          <p:cNvPr id="36" name="TextBox 35">
            <a:extLst>
              <a:ext uri="{FF2B5EF4-FFF2-40B4-BE49-F238E27FC236}">
                <a16:creationId xmlns:a16="http://schemas.microsoft.com/office/drawing/2014/main" id="{64E3EDC4-D66F-2246-A542-77A124DDF389}"/>
              </a:ext>
            </a:extLst>
          </p:cNvPr>
          <p:cNvSpPr txBox="1"/>
          <p:nvPr/>
        </p:nvSpPr>
        <p:spPr>
          <a:xfrm>
            <a:off x="7558858" y="4653417"/>
            <a:ext cx="4272553" cy="1323439"/>
          </a:xfrm>
          <a:prstGeom prst="rect">
            <a:avLst/>
          </a:prstGeom>
          <a:noFill/>
        </p:spPr>
        <p:txBody>
          <a:bodyPr wrap="square" rtlCol="0">
            <a:spAutoFit/>
          </a:bodyPr>
          <a:lstStyle/>
          <a:p>
            <a:r>
              <a:rPr lang="en-US" sz="2000" dirty="0"/>
              <a:t>Manual Review:</a:t>
            </a:r>
          </a:p>
          <a:p>
            <a:pPr marL="342900" indent="-342900">
              <a:buFont typeface="Arial" panose="020B0604020202020204" pitchFamily="34" charset="0"/>
              <a:buChar char="•"/>
            </a:pPr>
            <a:r>
              <a:rPr lang="en-US" sz="2000" dirty="0">
                <a:solidFill>
                  <a:schemeClr val="tx2">
                    <a:lumMod val="60000"/>
                    <a:lumOff val="40000"/>
                  </a:schemeClr>
                </a:solidFill>
              </a:rPr>
              <a:t>Inheritance</a:t>
            </a:r>
          </a:p>
          <a:p>
            <a:pPr marL="342900" indent="-342900">
              <a:buFont typeface="Arial" panose="020B0604020202020204" pitchFamily="34" charset="0"/>
              <a:buChar char="•"/>
            </a:pPr>
            <a:r>
              <a:rPr lang="en-US" sz="2000" dirty="0">
                <a:solidFill>
                  <a:schemeClr val="tx2">
                    <a:lumMod val="60000"/>
                    <a:lumOff val="40000"/>
                  </a:schemeClr>
                </a:solidFill>
              </a:rPr>
              <a:t>Literature</a:t>
            </a:r>
          </a:p>
          <a:p>
            <a:pPr marL="342900" indent="-342900">
              <a:buFont typeface="Arial" panose="020B0604020202020204" pitchFamily="34" charset="0"/>
              <a:buChar char="•"/>
            </a:pPr>
            <a:r>
              <a:rPr lang="en-US" sz="2000" dirty="0">
                <a:solidFill>
                  <a:schemeClr val="tx2">
                    <a:lumMod val="60000"/>
                    <a:lumOff val="40000"/>
                  </a:schemeClr>
                </a:solidFill>
              </a:rPr>
              <a:t>Biology</a:t>
            </a:r>
          </a:p>
        </p:txBody>
      </p:sp>
      <p:cxnSp>
        <p:nvCxnSpPr>
          <p:cNvPr id="37" name="Straight Arrow Connector 36">
            <a:extLst>
              <a:ext uri="{FF2B5EF4-FFF2-40B4-BE49-F238E27FC236}">
                <a16:creationId xmlns:a16="http://schemas.microsoft.com/office/drawing/2014/main" id="{6A6E5325-097C-9947-900F-04C037D13B2F}"/>
              </a:ext>
            </a:extLst>
          </p:cNvPr>
          <p:cNvCxnSpPr>
            <a:cxnSpLocks/>
            <a:stCxn id="36" idx="1"/>
          </p:cNvCxnSpPr>
          <p:nvPr/>
        </p:nvCxnSpPr>
        <p:spPr>
          <a:xfrm flipH="1" flipV="1">
            <a:off x="4542334" y="5298935"/>
            <a:ext cx="3016524" cy="16202"/>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0996635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29C19-C064-D940-86A6-23DF961D35E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27440" y="914723"/>
            <a:ext cx="4438141" cy="5172075"/>
          </a:xfrm>
          <a:prstGeom prst="rect">
            <a:avLst/>
          </a:prstGeom>
        </p:spPr>
      </p:pic>
      <p:pic>
        <p:nvPicPr>
          <p:cNvPr id="5" name="Picture 4">
            <a:extLst>
              <a:ext uri="{FF2B5EF4-FFF2-40B4-BE49-F238E27FC236}">
                <a16:creationId xmlns:a16="http://schemas.microsoft.com/office/drawing/2014/main" id="{1D93F359-5F4B-6641-8FF1-BDD4A4916D8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96823" y="601239"/>
            <a:ext cx="2379662" cy="1543246"/>
          </a:xfrm>
          <a:prstGeom prst="rect">
            <a:avLst/>
          </a:prstGeom>
        </p:spPr>
      </p:pic>
      <p:pic>
        <p:nvPicPr>
          <p:cNvPr id="6" name="Picture 5">
            <a:extLst>
              <a:ext uri="{FF2B5EF4-FFF2-40B4-BE49-F238E27FC236}">
                <a16:creationId xmlns:a16="http://schemas.microsoft.com/office/drawing/2014/main" id="{1FC2C709-E191-0D44-889E-6D33438533C0}"/>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7267347" y="735336"/>
            <a:ext cx="2565400" cy="5351462"/>
          </a:xfrm>
          <a:prstGeom prst="rect">
            <a:avLst/>
          </a:prstGeom>
        </p:spPr>
      </p:pic>
      <p:sp>
        <p:nvSpPr>
          <p:cNvPr id="7" name="Title 6">
            <a:extLst>
              <a:ext uri="{FF2B5EF4-FFF2-40B4-BE49-F238E27FC236}">
                <a16:creationId xmlns:a16="http://schemas.microsoft.com/office/drawing/2014/main" id="{62779248-D03F-084A-84F3-E74C685DDF54}"/>
              </a:ext>
            </a:extLst>
          </p:cNvPr>
          <p:cNvSpPr>
            <a:spLocks noGrp="1"/>
          </p:cNvSpPr>
          <p:nvPr>
            <p:ph type="title"/>
          </p:nvPr>
        </p:nvSpPr>
        <p:spPr/>
        <p:txBody>
          <a:bodyPr/>
          <a:lstStyle/>
          <a:p>
            <a:r>
              <a:rPr lang="en-US" dirty="0"/>
              <a:t>A small set of high-impact variants is amenable to manual review</a:t>
            </a:r>
          </a:p>
        </p:txBody>
      </p:sp>
      <p:sp>
        <p:nvSpPr>
          <p:cNvPr id="8" name="Title 1">
            <a:extLst>
              <a:ext uri="{FF2B5EF4-FFF2-40B4-BE49-F238E27FC236}">
                <a16:creationId xmlns:a16="http://schemas.microsoft.com/office/drawing/2014/main" id="{CEA12EBC-127F-8D48-A3A5-38F563E416E2}"/>
              </a:ext>
            </a:extLst>
          </p:cNvPr>
          <p:cNvSpPr txBox="1">
            <a:spLocks/>
          </p:cNvSpPr>
          <p:nvPr/>
        </p:nvSpPr>
        <p:spPr>
          <a:xfrm>
            <a:off x="1068755" y="319701"/>
            <a:ext cx="9206579" cy="43393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kern="1200">
                <a:solidFill>
                  <a:schemeClr val="tx1"/>
                </a:solidFill>
                <a:latin typeface="+mj-lt"/>
                <a:ea typeface="+mj-ea"/>
                <a:cs typeface="+mj-cs"/>
              </a:defRPr>
            </a:lvl1pPr>
          </a:lstStyle>
          <a:p>
            <a:endParaRPr lang="en-US" dirty="0"/>
          </a:p>
        </p:txBody>
      </p:sp>
      <p:sp>
        <p:nvSpPr>
          <p:cNvPr id="9" name="Slide Number Placeholder 8">
            <a:extLst>
              <a:ext uri="{FF2B5EF4-FFF2-40B4-BE49-F238E27FC236}">
                <a16:creationId xmlns:a16="http://schemas.microsoft.com/office/drawing/2014/main" id="{C80C1849-1BE9-8541-8D20-7BABE7B1528D}"/>
              </a:ext>
            </a:extLst>
          </p:cNvPr>
          <p:cNvSpPr>
            <a:spLocks noGrp="1"/>
          </p:cNvSpPr>
          <p:nvPr>
            <p:ph type="sldNum" sz="quarter" idx="12"/>
          </p:nvPr>
        </p:nvSpPr>
        <p:spPr/>
        <p:txBody>
          <a:bodyPr/>
          <a:lstStyle/>
          <a:p>
            <a:fld id="{7660B8C7-8D71-9344-9D3D-63100CE17378}" type="slidenum">
              <a:rPr lang="en-US" smtClean="0"/>
              <a:t>28</a:t>
            </a:fld>
            <a:endParaRPr lang="en-US"/>
          </a:p>
        </p:txBody>
      </p:sp>
      <p:pic>
        <p:nvPicPr>
          <p:cNvPr id="10" name="Picture 20" descr="https://s3.amazonaws.com/hudsonalpha/wp-content/uploads/2016/03/19114604/Liz-Wortheyfaculty.png">
            <a:extLst>
              <a:ext uri="{FF2B5EF4-FFF2-40B4-BE49-F238E27FC236}">
                <a16:creationId xmlns:a16="http://schemas.microsoft.com/office/drawing/2014/main" id="{5968902C-38CD-0B4D-8AF0-D46042C5CFA3}"/>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0" y="4407127"/>
            <a:ext cx="1478996" cy="1588551"/>
          </a:xfrm>
          <a:prstGeom prst="rect">
            <a:avLst/>
          </a:prstGeom>
          <a:noFill/>
          <a:extLst>
            <a:ext uri="{909E8E84-426E-40DD-AFC4-6F175D3DCCD1}">
              <a14:hiddenFill xmlns:a14="http://schemas.microsoft.com/office/drawing/2010/main">
                <a:solidFill>
                  <a:srgbClr val="FFFFFF"/>
                </a:solidFill>
              </a14:hiddenFill>
            </a:ext>
          </a:extLst>
        </p:spPr>
      </p:pic>
      <p:sp>
        <p:nvSpPr>
          <p:cNvPr id="11" name="PI: Martin Kircher…">
            <a:extLst>
              <a:ext uri="{FF2B5EF4-FFF2-40B4-BE49-F238E27FC236}">
                <a16:creationId xmlns:a16="http://schemas.microsoft.com/office/drawing/2014/main" id="{C7A28256-6FFE-004D-9686-6D8AD2BE34D5}"/>
              </a:ext>
            </a:extLst>
          </p:cNvPr>
          <p:cNvSpPr txBox="1"/>
          <p:nvPr/>
        </p:nvSpPr>
        <p:spPr>
          <a:xfrm>
            <a:off x="0" y="5953704"/>
            <a:ext cx="1980927" cy="3795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l"/>
            <a:r>
              <a:rPr lang="en-US" dirty="0"/>
              <a:t>PI: Liz Worthey, PhD</a:t>
            </a:r>
            <a:endParaRPr dirty="0"/>
          </a:p>
        </p:txBody>
      </p:sp>
    </p:spTree>
    <p:extLst>
      <p:ext uri="{BB962C8B-B14F-4D97-AF65-F5344CB8AC3E}">
        <p14:creationId xmlns:p14="http://schemas.microsoft.com/office/powerpoint/2010/main" val="36324729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47FDF-A6C6-2046-8C49-8954A5353662}"/>
              </a:ext>
            </a:extLst>
          </p:cNvPr>
          <p:cNvSpPr>
            <a:spLocks noGrp="1"/>
          </p:cNvSpPr>
          <p:nvPr>
            <p:ph type="title"/>
          </p:nvPr>
        </p:nvSpPr>
        <p:spPr/>
        <p:txBody>
          <a:bodyPr/>
          <a:lstStyle/>
          <a:p>
            <a:r>
              <a:rPr lang="en-US" dirty="0"/>
              <a:t>Analysts review filtered variants for potential link to patient’s phenotype</a:t>
            </a:r>
          </a:p>
        </p:txBody>
      </p:sp>
      <p:sp>
        <p:nvSpPr>
          <p:cNvPr id="8" name="Slide Number Placeholder 7">
            <a:extLst>
              <a:ext uri="{FF2B5EF4-FFF2-40B4-BE49-F238E27FC236}">
                <a16:creationId xmlns:a16="http://schemas.microsoft.com/office/drawing/2014/main" id="{E43892F7-23A3-0644-98AC-D92821697B31}"/>
              </a:ext>
            </a:extLst>
          </p:cNvPr>
          <p:cNvSpPr>
            <a:spLocks noGrp="1"/>
          </p:cNvSpPr>
          <p:nvPr>
            <p:ph type="sldNum" sz="quarter" idx="12"/>
          </p:nvPr>
        </p:nvSpPr>
        <p:spPr/>
        <p:txBody>
          <a:bodyPr/>
          <a:lstStyle/>
          <a:p>
            <a:fld id="{7660B8C7-8D71-9344-9D3D-63100CE17378}" type="slidenum">
              <a:rPr lang="en-US" smtClean="0"/>
              <a:t>29</a:t>
            </a:fld>
            <a:endParaRPr lang="en-US"/>
          </a:p>
        </p:txBody>
      </p:sp>
      <p:pic>
        <p:nvPicPr>
          <p:cNvPr id="4" name="Picture 3">
            <a:extLst>
              <a:ext uri="{FF2B5EF4-FFF2-40B4-BE49-F238E27FC236}">
                <a16:creationId xmlns:a16="http://schemas.microsoft.com/office/drawing/2014/main" id="{607C88D6-1834-8A49-B72B-6A0FBE4339D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53612" y="788702"/>
            <a:ext cx="9483213" cy="5344070"/>
          </a:xfrm>
          <a:prstGeom prst="rect">
            <a:avLst/>
          </a:prstGeom>
        </p:spPr>
      </p:pic>
    </p:spTree>
    <p:extLst>
      <p:ext uri="{BB962C8B-B14F-4D97-AF65-F5344CB8AC3E}">
        <p14:creationId xmlns:p14="http://schemas.microsoft.com/office/powerpoint/2010/main" val="4232092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FF4401-BA9F-BA40-A669-8539DA6A3D94}"/>
              </a:ext>
            </a:extLst>
          </p:cNvPr>
          <p:cNvSpPr>
            <a:spLocks noGrp="1"/>
          </p:cNvSpPr>
          <p:nvPr>
            <p:ph type="ctrTitle"/>
          </p:nvPr>
        </p:nvSpPr>
        <p:spPr/>
        <p:txBody>
          <a:bodyPr/>
          <a:lstStyle/>
          <a:p>
            <a:pPr algn="ctr"/>
            <a:r>
              <a:rPr lang="en-US" sz="4800" dirty="0"/>
              <a:t>Why seek genetic diagnoses?</a:t>
            </a:r>
          </a:p>
        </p:txBody>
      </p:sp>
      <p:sp>
        <p:nvSpPr>
          <p:cNvPr id="4" name="Slide Number Placeholder 3">
            <a:extLst>
              <a:ext uri="{FF2B5EF4-FFF2-40B4-BE49-F238E27FC236}">
                <a16:creationId xmlns:a16="http://schemas.microsoft.com/office/drawing/2014/main" id="{41C70DBD-CF7A-FB4F-9535-439942FED6C2}"/>
              </a:ext>
            </a:extLst>
          </p:cNvPr>
          <p:cNvSpPr>
            <a:spLocks noGrp="1"/>
          </p:cNvSpPr>
          <p:nvPr>
            <p:ph type="sldNum" sz="quarter" idx="12"/>
          </p:nvPr>
        </p:nvSpPr>
        <p:spPr/>
        <p:txBody>
          <a:bodyPr/>
          <a:lstStyle/>
          <a:p>
            <a:fld id="{7660B8C7-8D71-9344-9D3D-63100CE17378}" type="slidenum">
              <a:rPr lang="en-US" smtClean="0"/>
              <a:t>3</a:t>
            </a:fld>
            <a:endParaRPr lang="en-US"/>
          </a:p>
        </p:txBody>
      </p:sp>
    </p:spTree>
    <p:extLst>
      <p:ext uri="{BB962C8B-B14F-4D97-AF65-F5344CB8AC3E}">
        <p14:creationId xmlns:p14="http://schemas.microsoft.com/office/powerpoint/2010/main" val="13414720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24F2A-2C13-6C41-9820-9D9C24A0F047}"/>
              </a:ext>
            </a:extLst>
          </p:cNvPr>
          <p:cNvSpPr>
            <a:spLocks noGrp="1"/>
          </p:cNvSpPr>
          <p:nvPr>
            <p:ph type="title"/>
          </p:nvPr>
        </p:nvSpPr>
        <p:spPr>
          <a:xfrm>
            <a:off x="926478" y="140203"/>
            <a:ext cx="6904934" cy="433938"/>
          </a:xfrm>
        </p:spPr>
        <p:txBody>
          <a:bodyPr/>
          <a:lstStyle/>
          <a:p>
            <a:r>
              <a:rPr lang="en-US" dirty="0"/>
              <a:t>The Challenge</a:t>
            </a:r>
          </a:p>
        </p:txBody>
      </p:sp>
      <p:graphicFrame>
        <p:nvGraphicFramePr>
          <p:cNvPr id="4" name="Diagram 3">
            <a:extLst>
              <a:ext uri="{FF2B5EF4-FFF2-40B4-BE49-F238E27FC236}">
                <a16:creationId xmlns:a16="http://schemas.microsoft.com/office/drawing/2014/main" id="{D2D80559-2FD6-9A45-A5AE-920E3E46EE3D}"/>
              </a:ext>
            </a:extLst>
          </p:cNvPr>
          <p:cNvGraphicFramePr/>
          <p:nvPr/>
        </p:nvGraphicFramePr>
        <p:xfrm>
          <a:off x="2304534" y="761878"/>
          <a:ext cx="7708558" cy="4316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95F510EA-72F4-2147-BEF9-1A1937AB229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200330" y="0"/>
            <a:ext cx="2076118" cy="2150076"/>
          </a:xfrm>
          <a:prstGeom prst="rect">
            <a:avLst/>
          </a:prstGeom>
        </p:spPr>
      </p:pic>
      <p:pic>
        <p:nvPicPr>
          <p:cNvPr id="2052" name="Picture 4" descr="Image result for dna sequence">
            <a:extLst>
              <a:ext uri="{FF2B5EF4-FFF2-40B4-BE49-F238E27FC236}">
                <a16:creationId xmlns:a16="http://schemas.microsoft.com/office/drawing/2014/main" id="{9F68C10E-3424-F649-87B8-DEB9AD117231}"/>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7421362" y="1715407"/>
            <a:ext cx="1855087" cy="11965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0C20396-971E-AC46-BA6E-D01660AFE4DD}"/>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802130" y="3964823"/>
            <a:ext cx="1865870" cy="1301542"/>
          </a:xfrm>
          <a:prstGeom prst="rect">
            <a:avLst/>
          </a:prstGeom>
        </p:spPr>
      </p:pic>
      <p:pic>
        <p:nvPicPr>
          <p:cNvPr id="9" name="Picture 8">
            <a:extLst>
              <a:ext uri="{FF2B5EF4-FFF2-40B4-BE49-F238E27FC236}">
                <a16:creationId xmlns:a16="http://schemas.microsoft.com/office/drawing/2014/main" id="{056D3146-DE5F-094A-9364-B61609B4EDC7}"/>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802131" y="5266364"/>
            <a:ext cx="1932039" cy="1016520"/>
          </a:xfrm>
          <a:prstGeom prst="rect">
            <a:avLst/>
          </a:prstGeom>
        </p:spPr>
      </p:pic>
      <p:pic>
        <p:nvPicPr>
          <p:cNvPr id="11" name="Picture 10">
            <a:extLst>
              <a:ext uri="{FF2B5EF4-FFF2-40B4-BE49-F238E27FC236}">
                <a16:creationId xmlns:a16="http://schemas.microsoft.com/office/drawing/2014/main" id="{8C31C59A-290B-C040-9A7C-2ECB471B2684}"/>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524000" y="4883824"/>
            <a:ext cx="2098590" cy="1399060"/>
          </a:xfrm>
          <a:prstGeom prst="rect">
            <a:avLst/>
          </a:prstGeom>
        </p:spPr>
      </p:pic>
    </p:spTree>
    <p:extLst>
      <p:ext uri="{BB962C8B-B14F-4D97-AF65-F5344CB8AC3E}">
        <p14:creationId xmlns:p14="http://schemas.microsoft.com/office/powerpoint/2010/main" val="23905532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5A7A6-39B8-FE43-BFAA-B1A9237CD3F4}"/>
              </a:ext>
            </a:extLst>
          </p:cNvPr>
          <p:cNvSpPr>
            <a:spLocks noGrp="1"/>
          </p:cNvSpPr>
          <p:nvPr>
            <p:ph type="title"/>
          </p:nvPr>
        </p:nvSpPr>
        <p:spPr/>
        <p:txBody>
          <a:bodyPr/>
          <a:lstStyle/>
          <a:p>
            <a:r>
              <a:rPr lang="en-US" dirty="0"/>
              <a:t>Typical Day</a:t>
            </a:r>
          </a:p>
        </p:txBody>
      </p:sp>
      <p:sp>
        <p:nvSpPr>
          <p:cNvPr id="3" name="Content Placeholder 2">
            <a:extLst>
              <a:ext uri="{FF2B5EF4-FFF2-40B4-BE49-F238E27FC236}">
                <a16:creationId xmlns:a16="http://schemas.microsoft.com/office/drawing/2014/main" id="{BBA33942-2422-6641-82EA-8586F2552F91}"/>
              </a:ext>
            </a:extLst>
          </p:cNvPr>
          <p:cNvSpPr>
            <a:spLocks noGrp="1"/>
          </p:cNvSpPr>
          <p:nvPr>
            <p:ph idx="1"/>
          </p:nvPr>
        </p:nvSpPr>
        <p:spPr/>
        <p:txBody>
          <a:bodyPr>
            <a:normAutofit fontScale="70000" lnSpcReduction="20000"/>
          </a:bodyPr>
          <a:lstStyle/>
          <a:p>
            <a:r>
              <a:rPr lang="en-US" dirty="0"/>
              <a:t>Ask questions:</a:t>
            </a:r>
          </a:p>
          <a:p>
            <a:pPr lvl="1"/>
            <a:r>
              <a:rPr lang="en-US" dirty="0"/>
              <a:t>What can I explore today?</a:t>
            </a:r>
          </a:p>
          <a:p>
            <a:pPr lvl="1"/>
            <a:r>
              <a:rPr lang="en-US" dirty="0"/>
              <a:t>How can I make this process…?</a:t>
            </a:r>
          </a:p>
          <a:p>
            <a:pPr lvl="2"/>
            <a:r>
              <a:rPr lang="en-US" dirty="0"/>
              <a:t>Faster</a:t>
            </a:r>
          </a:p>
          <a:p>
            <a:pPr lvl="2"/>
            <a:r>
              <a:rPr lang="en-US" dirty="0"/>
              <a:t>More reliable</a:t>
            </a:r>
          </a:p>
          <a:p>
            <a:pPr lvl="2"/>
            <a:r>
              <a:rPr lang="en-US" dirty="0"/>
              <a:t>More informative</a:t>
            </a:r>
          </a:p>
          <a:p>
            <a:r>
              <a:rPr lang="en-US" dirty="0"/>
              <a:t>Evaluate existing tools</a:t>
            </a:r>
          </a:p>
          <a:p>
            <a:r>
              <a:rPr lang="en-US" dirty="0"/>
              <a:t>Write code</a:t>
            </a:r>
          </a:p>
          <a:p>
            <a:pPr lvl="1"/>
            <a:r>
              <a:rPr lang="en-US" dirty="0"/>
              <a:t>Python</a:t>
            </a:r>
          </a:p>
          <a:p>
            <a:pPr lvl="1"/>
            <a:r>
              <a:rPr lang="en-US" dirty="0"/>
              <a:t>R</a:t>
            </a:r>
          </a:p>
          <a:p>
            <a:pPr lvl="1"/>
            <a:r>
              <a:rPr lang="en-US" dirty="0"/>
              <a:t>Bash</a:t>
            </a:r>
          </a:p>
          <a:p>
            <a:r>
              <a:rPr lang="en-US" dirty="0"/>
              <a:t>Write about what I did:</a:t>
            </a:r>
          </a:p>
          <a:p>
            <a:pPr lvl="1"/>
            <a:r>
              <a:rPr lang="en-US" dirty="0"/>
              <a:t>For myself</a:t>
            </a:r>
          </a:p>
          <a:p>
            <a:pPr lvl="1"/>
            <a:r>
              <a:rPr lang="en-US" dirty="0"/>
              <a:t>For my collaborators</a:t>
            </a:r>
          </a:p>
          <a:p>
            <a:pPr lvl="1"/>
            <a:r>
              <a:rPr lang="en-US" dirty="0"/>
              <a:t>For the bigger scientific community</a:t>
            </a:r>
          </a:p>
          <a:p>
            <a:endParaRPr lang="en-US" dirty="0"/>
          </a:p>
        </p:txBody>
      </p:sp>
      <p:pic>
        <p:nvPicPr>
          <p:cNvPr id="4" name="Picture 3">
            <a:extLst>
              <a:ext uri="{FF2B5EF4-FFF2-40B4-BE49-F238E27FC236}">
                <a16:creationId xmlns:a16="http://schemas.microsoft.com/office/drawing/2014/main" id="{2AF09F08-4493-4449-AC1A-557000BEC8F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83016" y="4126429"/>
            <a:ext cx="3800778" cy="1999735"/>
          </a:xfrm>
          <a:prstGeom prst="rect">
            <a:avLst/>
          </a:prstGeom>
        </p:spPr>
      </p:pic>
    </p:spTree>
    <p:extLst>
      <p:ext uri="{BB962C8B-B14F-4D97-AF65-F5344CB8AC3E}">
        <p14:creationId xmlns:p14="http://schemas.microsoft.com/office/powerpoint/2010/main" val="25165275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C79E0-E0E6-6740-8EF1-4B48CE8ADEFA}"/>
              </a:ext>
            </a:extLst>
          </p:cNvPr>
          <p:cNvSpPr>
            <a:spLocks noGrp="1"/>
          </p:cNvSpPr>
          <p:nvPr>
            <p:ph type="title"/>
          </p:nvPr>
        </p:nvSpPr>
        <p:spPr/>
        <p:txBody>
          <a:bodyPr/>
          <a:lstStyle/>
          <a:p>
            <a:r>
              <a:rPr lang="en-US" dirty="0"/>
              <a:t>Critical Skills</a:t>
            </a:r>
          </a:p>
        </p:txBody>
      </p:sp>
      <p:graphicFrame>
        <p:nvGraphicFramePr>
          <p:cNvPr id="4" name="Content Placeholder 3">
            <a:extLst>
              <a:ext uri="{FF2B5EF4-FFF2-40B4-BE49-F238E27FC236}">
                <a16:creationId xmlns:a16="http://schemas.microsoft.com/office/drawing/2014/main" id="{127C87FE-2125-E142-9115-02D895E3C4BA}"/>
              </a:ext>
            </a:extLst>
          </p:cNvPr>
          <p:cNvGraphicFramePr>
            <a:graphicFrameLocks noGrp="1"/>
          </p:cNvGraphicFramePr>
          <p:nvPr>
            <p:ph idx="1"/>
            <p:extLst>
              <p:ext uri="{D42A27DB-BD31-4B8C-83A1-F6EECF244321}">
                <p14:modId xmlns:p14="http://schemas.microsoft.com/office/powerpoint/2010/main" val="2926303727"/>
              </p:ext>
            </p:extLst>
          </p:nvPr>
        </p:nvGraphicFramePr>
        <p:xfrm>
          <a:off x="173621" y="81023"/>
          <a:ext cx="11921924" cy="61808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275953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03F8E-3211-4342-B373-AF353A9E55CD}"/>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8B701D6-FDC5-724F-A163-8CA953A25A96}"/>
              </a:ext>
            </a:extLst>
          </p:cNvPr>
          <p:cNvSpPr>
            <a:spLocks noGrp="1"/>
          </p:cNvSpPr>
          <p:nvPr>
            <p:ph idx="1"/>
          </p:nvPr>
        </p:nvSpPr>
        <p:spPr>
          <a:xfrm>
            <a:off x="609600" y="1039858"/>
            <a:ext cx="6376988" cy="5086305"/>
          </a:xfrm>
        </p:spPr>
        <p:txBody>
          <a:bodyPr/>
          <a:lstStyle/>
          <a:p>
            <a:r>
              <a:rPr lang="en-US" dirty="0"/>
              <a:t>Bioinformatics skills are critical to providing genetic diagnoses and learning new biology</a:t>
            </a:r>
          </a:p>
          <a:p>
            <a:r>
              <a:rPr lang="en-US" dirty="0"/>
              <a:t>Genomics requires team science &amp; contributions from diverse skills</a:t>
            </a:r>
          </a:p>
          <a:p>
            <a:pPr marL="0" indent="0">
              <a:buNone/>
            </a:pPr>
            <a:endParaRPr lang="en-US" dirty="0"/>
          </a:p>
        </p:txBody>
      </p:sp>
      <p:sp>
        <p:nvSpPr>
          <p:cNvPr id="4" name="Slide Number Placeholder 3">
            <a:extLst>
              <a:ext uri="{FF2B5EF4-FFF2-40B4-BE49-F238E27FC236}">
                <a16:creationId xmlns:a16="http://schemas.microsoft.com/office/drawing/2014/main" id="{FDB36868-0F9E-7847-906E-00CAEFC66A22}"/>
              </a:ext>
            </a:extLst>
          </p:cNvPr>
          <p:cNvSpPr>
            <a:spLocks noGrp="1"/>
          </p:cNvSpPr>
          <p:nvPr>
            <p:ph type="sldNum" sz="quarter" idx="12"/>
          </p:nvPr>
        </p:nvSpPr>
        <p:spPr/>
        <p:txBody>
          <a:bodyPr/>
          <a:lstStyle/>
          <a:p>
            <a:fld id="{7660B8C7-8D71-9344-9D3D-63100CE17378}" type="slidenum">
              <a:rPr lang="en-US" smtClean="0"/>
              <a:t>33</a:t>
            </a:fld>
            <a:endParaRPr lang="en-US"/>
          </a:p>
        </p:txBody>
      </p:sp>
    </p:spTree>
    <p:extLst>
      <p:ext uri="{BB962C8B-B14F-4D97-AF65-F5344CB8AC3E}">
        <p14:creationId xmlns:p14="http://schemas.microsoft.com/office/powerpoint/2010/main" val="34156677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23C67-D367-A049-AD86-99E9EA6B8DC7}"/>
              </a:ext>
            </a:extLst>
          </p:cNvPr>
          <p:cNvSpPr>
            <a:spLocks noGrp="1"/>
          </p:cNvSpPr>
          <p:nvPr>
            <p:ph type="title"/>
          </p:nvPr>
        </p:nvSpPr>
        <p:spPr>
          <a:xfrm>
            <a:off x="963084" y="2506663"/>
            <a:ext cx="10363200" cy="1362075"/>
          </a:xfrm>
        </p:spPr>
        <p:txBody>
          <a:bodyPr/>
          <a:lstStyle/>
          <a:p>
            <a:pPr algn="ctr"/>
            <a:r>
              <a:rPr lang="en-US" dirty="0"/>
              <a:t>Machine Learning</a:t>
            </a:r>
          </a:p>
        </p:txBody>
      </p:sp>
      <p:sp>
        <p:nvSpPr>
          <p:cNvPr id="6" name="Slide Number Placeholder 5">
            <a:extLst>
              <a:ext uri="{FF2B5EF4-FFF2-40B4-BE49-F238E27FC236}">
                <a16:creationId xmlns:a16="http://schemas.microsoft.com/office/drawing/2014/main" id="{89FA6003-19C2-3B48-8781-87398FB093F2}"/>
              </a:ext>
            </a:extLst>
          </p:cNvPr>
          <p:cNvSpPr>
            <a:spLocks noGrp="1"/>
          </p:cNvSpPr>
          <p:nvPr>
            <p:ph type="sldNum" sz="quarter" idx="12"/>
          </p:nvPr>
        </p:nvSpPr>
        <p:spPr/>
        <p:txBody>
          <a:bodyPr/>
          <a:lstStyle/>
          <a:p>
            <a:fld id="{7660B8C7-8D71-9344-9D3D-63100CE17378}" type="slidenum">
              <a:rPr lang="en-US" smtClean="0"/>
              <a:t>34</a:t>
            </a:fld>
            <a:endParaRPr lang="en-US"/>
          </a:p>
        </p:txBody>
      </p:sp>
    </p:spTree>
    <p:extLst>
      <p:ext uri="{BB962C8B-B14F-4D97-AF65-F5344CB8AC3E}">
        <p14:creationId xmlns:p14="http://schemas.microsoft.com/office/powerpoint/2010/main" val="22992196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48EB9-A085-BE4D-B4DC-4FB933EBBD26}"/>
              </a:ext>
            </a:extLst>
          </p:cNvPr>
          <p:cNvSpPr>
            <a:spLocks noGrp="1"/>
          </p:cNvSpPr>
          <p:nvPr>
            <p:ph type="title"/>
          </p:nvPr>
        </p:nvSpPr>
        <p:spPr/>
        <p:txBody>
          <a:bodyPr/>
          <a:lstStyle/>
          <a:p>
            <a:r>
              <a:rPr lang="en-US" dirty="0"/>
              <a:t>Machine Learning</a:t>
            </a:r>
          </a:p>
        </p:txBody>
      </p:sp>
      <p:sp>
        <p:nvSpPr>
          <p:cNvPr id="3" name="Text Placeholder 2">
            <a:extLst>
              <a:ext uri="{FF2B5EF4-FFF2-40B4-BE49-F238E27FC236}">
                <a16:creationId xmlns:a16="http://schemas.microsoft.com/office/drawing/2014/main" id="{5026B348-E316-F048-B7C1-0D9589D5AF9E}"/>
              </a:ext>
            </a:extLst>
          </p:cNvPr>
          <p:cNvSpPr>
            <a:spLocks noGrp="1"/>
          </p:cNvSpPr>
          <p:nvPr>
            <p:ph type="body" idx="1"/>
          </p:nvPr>
        </p:nvSpPr>
        <p:spPr>
          <a:xfrm>
            <a:off x="609599" y="601239"/>
            <a:ext cx="10972800" cy="2155977"/>
          </a:xfrm>
        </p:spPr>
        <p:txBody>
          <a:bodyPr>
            <a:normAutofit fontScale="92500" lnSpcReduction="20000"/>
          </a:bodyPr>
          <a:lstStyle/>
          <a:p>
            <a:r>
              <a:rPr lang="en-US" dirty="0"/>
              <a:t>Data analysis methods to automate analytical model-building</a:t>
            </a:r>
          </a:p>
          <a:p>
            <a:r>
              <a:rPr lang="en-US" dirty="0"/>
              <a:t>Use data to:</a:t>
            </a:r>
          </a:p>
          <a:p>
            <a:pPr lvl="1"/>
            <a:r>
              <a:rPr lang="en-US" dirty="0"/>
              <a:t>Make </a:t>
            </a:r>
            <a:r>
              <a:rPr lang="en-US" dirty="0">
                <a:solidFill>
                  <a:srgbClr val="0070C0"/>
                </a:solidFill>
              </a:rPr>
              <a:t>predictions</a:t>
            </a:r>
          </a:p>
          <a:p>
            <a:pPr lvl="1"/>
            <a:r>
              <a:rPr lang="en-US" dirty="0"/>
              <a:t>Discover </a:t>
            </a:r>
            <a:r>
              <a:rPr lang="en-US" dirty="0">
                <a:solidFill>
                  <a:srgbClr val="0070C0"/>
                </a:solidFill>
              </a:rPr>
              <a:t>patterns</a:t>
            </a:r>
          </a:p>
          <a:p>
            <a:r>
              <a:rPr lang="en-US" dirty="0"/>
              <a:t>Useful for complex problems + large amounts of data</a:t>
            </a:r>
          </a:p>
          <a:p>
            <a:r>
              <a:rPr lang="en-US" dirty="0"/>
              <a:t>Goal: useful not perfect</a:t>
            </a:r>
          </a:p>
        </p:txBody>
      </p:sp>
      <p:sp>
        <p:nvSpPr>
          <p:cNvPr id="4" name="Slide Number Placeholder 3">
            <a:extLst>
              <a:ext uri="{FF2B5EF4-FFF2-40B4-BE49-F238E27FC236}">
                <a16:creationId xmlns:a16="http://schemas.microsoft.com/office/drawing/2014/main" id="{97361913-4045-1347-BFD5-27BBB2F3B146}"/>
              </a:ext>
            </a:extLst>
          </p:cNvPr>
          <p:cNvSpPr>
            <a:spLocks noGrp="1"/>
          </p:cNvSpPr>
          <p:nvPr>
            <p:ph type="sldNum" sz="quarter" idx="2"/>
          </p:nvPr>
        </p:nvSpPr>
        <p:spPr/>
        <p:txBody>
          <a:bodyPr/>
          <a:lstStyle/>
          <a:p>
            <a:fld id="{86CB4B4D-7CA3-9044-876B-883B54F8677D}" type="slidenum">
              <a:rPr lang="en-US" smtClean="0"/>
              <a:t>35</a:t>
            </a:fld>
            <a:endParaRPr lang="en-US"/>
          </a:p>
        </p:txBody>
      </p:sp>
      <p:pic>
        <p:nvPicPr>
          <p:cNvPr id="5" name="Picture 4">
            <a:extLst>
              <a:ext uri="{FF2B5EF4-FFF2-40B4-BE49-F238E27FC236}">
                <a16:creationId xmlns:a16="http://schemas.microsoft.com/office/drawing/2014/main" id="{9B840FC5-052C-0E43-B2B0-893F690797C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94116" y="2587365"/>
            <a:ext cx="8128818" cy="1845558"/>
          </a:xfrm>
          <a:prstGeom prst="rect">
            <a:avLst/>
          </a:prstGeom>
        </p:spPr>
      </p:pic>
      <p:pic>
        <p:nvPicPr>
          <p:cNvPr id="6" name="Picture 5">
            <a:extLst>
              <a:ext uri="{FF2B5EF4-FFF2-40B4-BE49-F238E27FC236}">
                <a16:creationId xmlns:a16="http://schemas.microsoft.com/office/drawing/2014/main" id="{E90FBFBB-C8B9-6548-99FC-18E962A1C31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7966" y="4432923"/>
            <a:ext cx="7914968" cy="1797006"/>
          </a:xfrm>
          <a:prstGeom prst="rect">
            <a:avLst/>
          </a:prstGeom>
        </p:spPr>
      </p:pic>
    </p:spTree>
    <p:extLst>
      <p:ext uri="{BB962C8B-B14F-4D97-AF65-F5344CB8AC3E}">
        <p14:creationId xmlns:p14="http://schemas.microsoft.com/office/powerpoint/2010/main" val="3421500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4867B5-E63A-3646-A25F-A6D61B2DB64D}"/>
              </a:ext>
            </a:extLst>
          </p:cNvPr>
          <p:cNvSpPr>
            <a:spLocks noGrp="1"/>
          </p:cNvSpPr>
          <p:nvPr>
            <p:ph type="title"/>
          </p:nvPr>
        </p:nvSpPr>
        <p:spPr>
          <a:xfrm>
            <a:off x="863071" y="2292351"/>
            <a:ext cx="10363200" cy="1362075"/>
          </a:xfrm>
        </p:spPr>
        <p:txBody>
          <a:bodyPr/>
          <a:lstStyle/>
          <a:p>
            <a:r>
              <a:rPr lang="en-US" dirty="0"/>
              <a:t>Example: CADD</a:t>
            </a:r>
          </a:p>
        </p:txBody>
      </p:sp>
      <p:sp>
        <p:nvSpPr>
          <p:cNvPr id="2" name="Slide Number Placeholder 1">
            <a:extLst>
              <a:ext uri="{FF2B5EF4-FFF2-40B4-BE49-F238E27FC236}">
                <a16:creationId xmlns:a16="http://schemas.microsoft.com/office/drawing/2014/main" id="{AB09BE4E-DA22-FF4C-828A-50CCBA194D83}"/>
              </a:ext>
            </a:extLst>
          </p:cNvPr>
          <p:cNvSpPr>
            <a:spLocks noGrp="1"/>
          </p:cNvSpPr>
          <p:nvPr>
            <p:ph type="sldNum" sz="quarter" idx="12"/>
          </p:nvPr>
        </p:nvSpPr>
        <p:spPr/>
        <p:txBody>
          <a:bodyPr/>
          <a:lstStyle/>
          <a:p>
            <a:fld id="{7660B8C7-8D71-9344-9D3D-63100CE17378}" type="slidenum">
              <a:rPr lang="en-US" smtClean="0"/>
              <a:t>36</a:t>
            </a:fld>
            <a:endParaRPr lang="en-US"/>
          </a:p>
        </p:txBody>
      </p:sp>
      <p:sp>
        <p:nvSpPr>
          <p:cNvPr id="6" name="Text Placeholder 2">
            <a:extLst>
              <a:ext uri="{FF2B5EF4-FFF2-40B4-BE49-F238E27FC236}">
                <a16:creationId xmlns:a16="http://schemas.microsoft.com/office/drawing/2014/main" id="{2E870900-241B-E547-8D8D-562E982F67BD}"/>
              </a:ext>
            </a:extLst>
          </p:cNvPr>
          <p:cNvSpPr>
            <a:spLocks noGrp="1"/>
          </p:cNvSpPr>
          <p:nvPr>
            <p:ph type="body" idx="1"/>
          </p:nvPr>
        </p:nvSpPr>
        <p:spPr>
          <a:xfrm>
            <a:off x="963084" y="2906713"/>
            <a:ext cx="10363200" cy="1500187"/>
          </a:xfrm>
        </p:spPr>
        <p:txBody>
          <a:bodyPr/>
          <a:lstStyle/>
          <a:p>
            <a:r>
              <a:rPr lang="en-US" dirty="0"/>
              <a:t>CADD – Combined Annotation Dependent Depletion</a:t>
            </a:r>
          </a:p>
        </p:txBody>
      </p:sp>
    </p:spTree>
    <p:extLst>
      <p:ext uri="{BB962C8B-B14F-4D97-AF65-F5344CB8AC3E}">
        <p14:creationId xmlns:p14="http://schemas.microsoft.com/office/powerpoint/2010/main" val="35051161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gt;100 annotations, including…"/>
          <p:cNvSpPr txBox="1">
            <a:spLocks noGrp="1"/>
          </p:cNvSpPr>
          <p:nvPr>
            <p:ph type="body" sz="half" idx="1"/>
          </p:nvPr>
        </p:nvSpPr>
        <p:spPr>
          <a:xfrm>
            <a:off x="431596" y="1191342"/>
            <a:ext cx="4053688" cy="4648200"/>
          </a:xfrm>
          <a:prstGeom prst="rect">
            <a:avLst/>
          </a:prstGeom>
        </p:spPr>
        <p:txBody>
          <a:bodyPr/>
          <a:lstStyle/>
          <a:p>
            <a:r>
              <a:rPr dirty="0"/>
              <a:t>&gt;100 annotations, including</a:t>
            </a:r>
          </a:p>
          <a:p>
            <a:pPr lvl="1"/>
            <a:r>
              <a:rPr dirty="0"/>
              <a:t>Variant effect</a:t>
            </a:r>
          </a:p>
          <a:p>
            <a:pPr lvl="1"/>
            <a:r>
              <a:rPr dirty="0"/>
              <a:t>Conservation</a:t>
            </a:r>
          </a:p>
          <a:p>
            <a:pPr lvl="1"/>
            <a:r>
              <a:rPr dirty="0"/>
              <a:t>TFBS Motifs </a:t>
            </a:r>
          </a:p>
          <a:p>
            <a:pPr lvl="1"/>
            <a:r>
              <a:rPr dirty="0"/>
              <a:t>Biochemical </a:t>
            </a:r>
            <a:br>
              <a:rPr lang="en-US" dirty="0"/>
            </a:br>
            <a:r>
              <a:rPr dirty="0"/>
              <a:t>(open chromatin, histone m</a:t>
            </a:r>
            <a:r>
              <a:rPr lang="en-US" dirty="0"/>
              <a:t>odifications</a:t>
            </a:r>
            <a:r>
              <a:rPr dirty="0"/>
              <a:t>, etc.)</a:t>
            </a:r>
          </a:p>
          <a:p>
            <a:pPr lvl="1"/>
            <a:r>
              <a:rPr dirty="0"/>
              <a:t>Protein structure</a:t>
            </a:r>
          </a:p>
          <a:p>
            <a:pPr lvl="1"/>
            <a:r>
              <a:rPr dirty="0"/>
              <a:t>Local SNV Frequencies</a:t>
            </a:r>
          </a:p>
        </p:txBody>
      </p:sp>
      <p:pic>
        <p:nvPicPr>
          <p:cNvPr id="170" name="Screenshot 2018-07-07 21.22.16.png" descr="Screenshot 2018-07-07 21.22.16.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85284" y="1191342"/>
            <a:ext cx="7590278" cy="4406606"/>
          </a:xfrm>
          <a:prstGeom prst="rect">
            <a:avLst/>
          </a:prstGeom>
          <a:ln w="12700">
            <a:miter lim="400000"/>
          </a:ln>
        </p:spPr>
      </p:pic>
      <p:sp>
        <p:nvSpPr>
          <p:cNvPr id="7" name="Step 1: Find Deleterious Variants">
            <a:extLst>
              <a:ext uri="{FF2B5EF4-FFF2-40B4-BE49-F238E27FC236}">
                <a16:creationId xmlns:a16="http://schemas.microsoft.com/office/drawing/2014/main" id="{73253D06-2497-024F-9608-E86FA6DADCD1}"/>
              </a:ext>
            </a:extLst>
          </p:cNvPr>
          <p:cNvSpPr txBox="1">
            <a:spLocks noGrp="1"/>
          </p:cNvSpPr>
          <p:nvPr>
            <p:ph type="title"/>
          </p:nvPr>
        </p:nvSpPr>
        <p:spPr>
          <a:xfrm>
            <a:off x="1071563" y="170704"/>
            <a:ext cx="10914768" cy="429372"/>
          </a:xfrm>
          <a:prstGeom prst="rect">
            <a:avLst/>
          </a:prstGeom>
        </p:spPr>
        <p:txBody>
          <a:bodyPr/>
          <a:lstStyle/>
          <a:p>
            <a:r>
              <a:rPr lang="en-US" dirty="0"/>
              <a:t>Step 2: Collect Variant Data</a:t>
            </a:r>
            <a:endParaRPr dirty="0"/>
          </a:p>
        </p:txBody>
      </p:sp>
      <p:sp>
        <p:nvSpPr>
          <p:cNvPr id="4" name="Slide Number Placeholder 3">
            <a:extLst>
              <a:ext uri="{FF2B5EF4-FFF2-40B4-BE49-F238E27FC236}">
                <a16:creationId xmlns:a16="http://schemas.microsoft.com/office/drawing/2014/main" id="{680A39A7-32F8-7F48-828D-F2852FD75166}"/>
              </a:ext>
            </a:extLst>
          </p:cNvPr>
          <p:cNvSpPr>
            <a:spLocks noGrp="1"/>
          </p:cNvSpPr>
          <p:nvPr>
            <p:ph type="sldNum" sz="quarter" idx="2"/>
          </p:nvPr>
        </p:nvSpPr>
        <p:spPr/>
        <p:txBody>
          <a:bodyPr/>
          <a:lstStyle/>
          <a:p>
            <a:fld id="{86CB4B4D-7CA3-9044-876B-883B54F8677D}" type="slidenum">
              <a:rPr lang="en-US" smtClean="0"/>
              <a:t>37</a:t>
            </a:fld>
            <a:endParaRPr lang="en-US"/>
          </a:p>
        </p:txBody>
      </p:sp>
    </p:spTree>
    <p:extLst>
      <p:ext uri="{BB962C8B-B14F-4D97-AF65-F5344CB8AC3E}">
        <p14:creationId xmlns:p14="http://schemas.microsoft.com/office/powerpoint/2010/main" val="277866078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B6FA5-45B5-3647-A151-E9E1DB0C0CBC}"/>
              </a:ext>
            </a:extLst>
          </p:cNvPr>
          <p:cNvSpPr>
            <a:spLocks noGrp="1"/>
          </p:cNvSpPr>
          <p:nvPr>
            <p:ph type="title"/>
          </p:nvPr>
        </p:nvSpPr>
        <p:spPr/>
        <p:txBody>
          <a:bodyPr/>
          <a:lstStyle/>
          <a:p>
            <a:r>
              <a:rPr lang="en-US" dirty="0"/>
              <a:t>Step 1: Use evolutionary biology to find variants harmful to humans</a:t>
            </a:r>
          </a:p>
        </p:txBody>
      </p:sp>
      <p:sp>
        <p:nvSpPr>
          <p:cNvPr id="4" name="Slide Number Placeholder 3">
            <a:extLst>
              <a:ext uri="{FF2B5EF4-FFF2-40B4-BE49-F238E27FC236}">
                <a16:creationId xmlns:a16="http://schemas.microsoft.com/office/drawing/2014/main" id="{538E0BDD-2E9A-2C48-8289-E7F79607914A}"/>
              </a:ext>
            </a:extLst>
          </p:cNvPr>
          <p:cNvSpPr>
            <a:spLocks noGrp="1"/>
          </p:cNvSpPr>
          <p:nvPr>
            <p:ph type="sldNum" sz="quarter" idx="2"/>
          </p:nvPr>
        </p:nvSpPr>
        <p:spPr/>
        <p:txBody>
          <a:bodyPr/>
          <a:lstStyle/>
          <a:p>
            <a:fld id="{86CB4B4D-7CA3-9044-876B-883B54F8677D}" type="slidenum">
              <a:rPr lang="en-US" smtClean="0"/>
              <a:t>38</a:t>
            </a:fld>
            <a:endParaRPr lang="en-US"/>
          </a:p>
        </p:txBody>
      </p:sp>
      <p:pic>
        <p:nvPicPr>
          <p:cNvPr id="5" name="Image" descr="Image">
            <a:extLst>
              <a:ext uri="{FF2B5EF4-FFF2-40B4-BE49-F238E27FC236}">
                <a16:creationId xmlns:a16="http://schemas.microsoft.com/office/drawing/2014/main" id="{771875D9-95B9-7D48-8C22-8129F03CB81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58180" y="1133598"/>
            <a:ext cx="7428272" cy="5107659"/>
          </a:xfrm>
          <a:prstGeom prst="rect">
            <a:avLst/>
          </a:prstGeom>
          <a:ln w="12700">
            <a:miter lim="400000"/>
          </a:ln>
        </p:spPr>
      </p:pic>
    </p:spTree>
    <p:extLst>
      <p:ext uri="{BB962C8B-B14F-4D97-AF65-F5344CB8AC3E}">
        <p14:creationId xmlns:p14="http://schemas.microsoft.com/office/powerpoint/2010/main" val="3686711311"/>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CADD:…"/>
          <p:cNvSpPr txBox="1">
            <a:spLocks noGrp="1"/>
          </p:cNvSpPr>
          <p:nvPr>
            <p:ph type="body" sz="half" idx="1"/>
          </p:nvPr>
        </p:nvSpPr>
        <p:spPr>
          <a:xfrm>
            <a:off x="916355" y="601239"/>
            <a:ext cx="10502900" cy="2462476"/>
          </a:xfrm>
          <a:prstGeom prst="rect">
            <a:avLst/>
          </a:prstGeom>
        </p:spPr>
        <p:txBody>
          <a:bodyPr>
            <a:normAutofit fontScale="55000" lnSpcReduction="20000"/>
          </a:bodyPr>
          <a:lstStyle/>
          <a:p>
            <a:pPr marL="0" indent="0" defTabSz="383858">
              <a:spcBef>
                <a:spcPts val="2700"/>
              </a:spcBef>
              <a:buNone/>
              <a:defRPr sz="4464"/>
            </a:pPr>
            <a:r>
              <a:rPr dirty="0"/>
              <a:t>CADD:</a:t>
            </a:r>
          </a:p>
          <a:p>
            <a:pPr marL="590550" lvl="1" indent="-295275" defTabSz="383858">
              <a:spcBef>
                <a:spcPts val="2700"/>
              </a:spcBef>
              <a:defRPr sz="4464"/>
            </a:pPr>
            <a:r>
              <a:rPr dirty="0"/>
              <a:t>Predicts deleterious variants</a:t>
            </a:r>
          </a:p>
          <a:p>
            <a:pPr marL="590550" lvl="1" indent="-295275" defTabSz="383858">
              <a:spcBef>
                <a:spcPts val="2700"/>
              </a:spcBef>
              <a:defRPr sz="4464"/>
            </a:pPr>
            <a:r>
              <a:rPr dirty="0"/>
              <a:t>Integrates &gt;100 types of genomic data</a:t>
            </a:r>
          </a:p>
          <a:p>
            <a:pPr marL="590550" lvl="1" indent="-295275" defTabSz="383858">
              <a:spcBef>
                <a:spcPts val="2700"/>
              </a:spcBef>
              <a:defRPr sz="4464"/>
            </a:pPr>
            <a:r>
              <a:rPr dirty="0"/>
              <a:t>Helps </a:t>
            </a:r>
            <a:r>
              <a:rPr lang="en-US" u="sng" dirty="0"/>
              <a:t>prioritize</a:t>
            </a:r>
            <a:r>
              <a:rPr lang="en-US" dirty="0"/>
              <a:t> variants</a:t>
            </a:r>
            <a:endParaRPr dirty="0"/>
          </a:p>
        </p:txBody>
      </p:sp>
      <p:pic>
        <p:nvPicPr>
          <p:cNvPr id="133" name="Screenshot 2018-07-06 12.14.46.png" descr="Screenshot 2018-07-06 12.14.46.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7743" y="3249452"/>
            <a:ext cx="7237713" cy="2903235"/>
          </a:xfrm>
          <a:prstGeom prst="rect">
            <a:avLst/>
          </a:prstGeom>
          <a:ln w="12700">
            <a:miter lim="400000"/>
          </a:ln>
        </p:spPr>
      </p:pic>
      <p:sp>
        <p:nvSpPr>
          <p:cNvPr id="5" name="Title 1">
            <a:extLst>
              <a:ext uri="{FF2B5EF4-FFF2-40B4-BE49-F238E27FC236}">
                <a16:creationId xmlns:a16="http://schemas.microsoft.com/office/drawing/2014/main" id="{8A34B1C2-0C9F-BA4B-B576-69CB470967A7}"/>
              </a:ext>
            </a:extLst>
          </p:cNvPr>
          <p:cNvSpPr>
            <a:spLocks noGrp="1"/>
          </p:cNvSpPr>
          <p:nvPr>
            <p:ph type="title"/>
          </p:nvPr>
        </p:nvSpPr>
        <p:spPr>
          <a:xfrm>
            <a:off x="916355" y="167301"/>
            <a:ext cx="9206579" cy="433938"/>
          </a:xfrm>
        </p:spPr>
        <p:txBody>
          <a:bodyPr/>
          <a:lstStyle/>
          <a:p>
            <a:r>
              <a:rPr lang="en-US" dirty="0"/>
              <a:t>Combined Annotation-Dependent Depletion</a:t>
            </a:r>
          </a:p>
        </p:txBody>
      </p:sp>
      <p:pic>
        <p:nvPicPr>
          <p:cNvPr id="2" name="Picture 1">
            <a:extLst>
              <a:ext uri="{FF2B5EF4-FFF2-40B4-BE49-F238E27FC236}">
                <a16:creationId xmlns:a16="http://schemas.microsoft.com/office/drawing/2014/main" id="{53F70B2A-4EAD-3145-B3D5-F2FDD68DB422}"/>
              </a:ext>
            </a:extLst>
          </p:cNvPr>
          <p:cNvPicPr>
            <a:picLocks noChangeAspect="1"/>
          </p:cNvPicPr>
          <p:nvPr/>
        </p:nvPicPr>
        <p:blipFill>
          <a:blip r:embed="rId4"/>
          <a:stretch>
            <a:fillRect/>
          </a:stretch>
        </p:blipFill>
        <p:spPr>
          <a:xfrm>
            <a:off x="8434388" y="3063715"/>
            <a:ext cx="2781300" cy="2324100"/>
          </a:xfrm>
          <a:prstGeom prst="rect">
            <a:avLst/>
          </a:prstGeom>
        </p:spPr>
      </p:pic>
      <p:sp>
        <p:nvSpPr>
          <p:cNvPr id="21" name="PI: Martin Kircher…">
            <a:extLst>
              <a:ext uri="{FF2B5EF4-FFF2-40B4-BE49-F238E27FC236}">
                <a16:creationId xmlns:a16="http://schemas.microsoft.com/office/drawing/2014/main" id="{764C8C85-7B33-6D48-8047-53B709F75AC3}"/>
              </a:ext>
            </a:extLst>
          </p:cNvPr>
          <p:cNvSpPr txBox="1"/>
          <p:nvPr/>
        </p:nvSpPr>
        <p:spPr>
          <a:xfrm>
            <a:off x="8434388" y="5299472"/>
            <a:ext cx="2409057" cy="9335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l"/>
            <a:r>
              <a:rPr dirty="0"/>
              <a:t>PI: Martin Kircher</a:t>
            </a:r>
            <a:r>
              <a:rPr lang="en-US" dirty="0"/>
              <a:t>, PhD</a:t>
            </a:r>
            <a:endParaRPr dirty="0"/>
          </a:p>
          <a:p>
            <a:pPr algn="l"/>
            <a:r>
              <a:rPr dirty="0"/>
              <a:t>Berlin Institute of Health</a:t>
            </a:r>
          </a:p>
          <a:p>
            <a:pPr algn="l"/>
            <a:r>
              <a:rPr dirty="0"/>
              <a:t>Philipp </a:t>
            </a:r>
            <a:r>
              <a:rPr dirty="0" err="1"/>
              <a:t>Rentzsch</a:t>
            </a:r>
            <a:endParaRPr dirty="0"/>
          </a:p>
        </p:txBody>
      </p:sp>
      <p:sp>
        <p:nvSpPr>
          <p:cNvPr id="3" name="Slide Number Placeholder 2">
            <a:extLst>
              <a:ext uri="{FF2B5EF4-FFF2-40B4-BE49-F238E27FC236}">
                <a16:creationId xmlns:a16="http://schemas.microsoft.com/office/drawing/2014/main" id="{F026E006-8885-E940-B7F6-32F429D37F8B}"/>
              </a:ext>
            </a:extLst>
          </p:cNvPr>
          <p:cNvSpPr>
            <a:spLocks noGrp="1"/>
          </p:cNvSpPr>
          <p:nvPr>
            <p:ph type="sldNum" sz="quarter" idx="2"/>
          </p:nvPr>
        </p:nvSpPr>
        <p:spPr/>
        <p:txBody>
          <a:bodyPr/>
          <a:lstStyle/>
          <a:p>
            <a:fld id="{86CB4B4D-7CA3-9044-876B-883B54F8677D}" type="slidenum">
              <a:rPr lang="en-US" smtClean="0"/>
              <a:t>39</a:t>
            </a:fld>
            <a:endParaRPr lang="en-US"/>
          </a:p>
        </p:txBody>
      </p:sp>
    </p:spTree>
    <p:extLst>
      <p:ext uri="{BB962C8B-B14F-4D97-AF65-F5344CB8AC3E}">
        <p14:creationId xmlns:p14="http://schemas.microsoft.com/office/powerpoint/2010/main" val="234271235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8D45F-65B8-B247-BE7D-5E9D71D54D75}"/>
              </a:ext>
            </a:extLst>
          </p:cNvPr>
          <p:cNvSpPr>
            <a:spLocks noGrp="1"/>
          </p:cNvSpPr>
          <p:nvPr>
            <p:ph type="title"/>
          </p:nvPr>
        </p:nvSpPr>
        <p:spPr>
          <a:xfrm>
            <a:off x="916355" y="167301"/>
            <a:ext cx="9956433" cy="433938"/>
          </a:xfrm>
        </p:spPr>
        <p:txBody>
          <a:bodyPr/>
          <a:lstStyle/>
          <a:p>
            <a:r>
              <a:rPr lang="en-US" dirty="0"/>
              <a:t>Disease-gene relationships are critical to scientific advancement &amp; treatment</a:t>
            </a:r>
          </a:p>
        </p:txBody>
      </p:sp>
      <p:pic>
        <p:nvPicPr>
          <p:cNvPr id="4" name="Picture 3">
            <a:extLst>
              <a:ext uri="{FF2B5EF4-FFF2-40B4-BE49-F238E27FC236}">
                <a16:creationId xmlns:a16="http://schemas.microsoft.com/office/drawing/2014/main" id="{8DA8B9BF-0B54-6347-B7B1-66BE48FD0672}"/>
              </a:ext>
            </a:extLst>
          </p:cNvPr>
          <p:cNvPicPr>
            <a:picLocks noChangeAspect="1"/>
          </p:cNvPicPr>
          <p:nvPr/>
        </p:nvPicPr>
        <p:blipFill>
          <a:blip r:embed="rId3"/>
          <a:stretch>
            <a:fillRect/>
          </a:stretch>
        </p:blipFill>
        <p:spPr>
          <a:xfrm>
            <a:off x="916355" y="601239"/>
            <a:ext cx="4302898" cy="5661708"/>
          </a:xfrm>
          <a:prstGeom prst="rect">
            <a:avLst/>
          </a:prstGeom>
        </p:spPr>
      </p:pic>
      <p:pic>
        <p:nvPicPr>
          <p:cNvPr id="5" name="Picture 4">
            <a:extLst>
              <a:ext uri="{FF2B5EF4-FFF2-40B4-BE49-F238E27FC236}">
                <a16:creationId xmlns:a16="http://schemas.microsoft.com/office/drawing/2014/main" id="{188C4784-4422-FE49-B675-7FCDD4DEA5AA}"/>
              </a:ext>
            </a:extLst>
          </p:cNvPr>
          <p:cNvPicPr>
            <a:picLocks noChangeAspect="1"/>
          </p:cNvPicPr>
          <p:nvPr/>
        </p:nvPicPr>
        <p:blipFill>
          <a:blip r:embed="rId4"/>
          <a:stretch>
            <a:fillRect/>
          </a:stretch>
        </p:blipFill>
        <p:spPr>
          <a:xfrm>
            <a:off x="6100763" y="1143526"/>
            <a:ext cx="5475889" cy="3500568"/>
          </a:xfrm>
          <a:prstGeom prst="rect">
            <a:avLst/>
          </a:prstGeom>
        </p:spPr>
      </p:pic>
      <p:sp>
        <p:nvSpPr>
          <p:cNvPr id="6" name="Rectangle 5">
            <a:extLst>
              <a:ext uri="{FF2B5EF4-FFF2-40B4-BE49-F238E27FC236}">
                <a16:creationId xmlns:a16="http://schemas.microsoft.com/office/drawing/2014/main" id="{608B3855-CD56-F245-891B-E1402D21C1F7}"/>
              </a:ext>
            </a:extLst>
          </p:cNvPr>
          <p:cNvSpPr/>
          <p:nvPr/>
        </p:nvSpPr>
        <p:spPr>
          <a:xfrm>
            <a:off x="6100763" y="4751218"/>
            <a:ext cx="5756894" cy="246221"/>
          </a:xfrm>
          <a:prstGeom prst="rect">
            <a:avLst/>
          </a:prstGeom>
        </p:spPr>
        <p:txBody>
          <a:bodyPr wrap="square">
            <a:spAutoFit/>
          </a:bodyPr>
          <a:lstStyle/>
          <a:p>
            <a:pPr defTabSz="914400"/>
            <a:r>
              <a:rPr lang="en-US" sz="1000" dirty="0"/>
              <a:t>Basic Science: CFTR. (2017). Retrieved from </a:t>
            </a:r>
            <a:r>
              <a:rPr lang="en-US" sz="1000" dirty="0">
                <a:hlinkClick r:id="rId5"/>
              </a:rPr>
              <a:t>http://www.hopkinscf.org</a:t>
            </a:r>
            <a:endParaRPr lang="en-US" sz="1000" dirty="0"/>
          </a:p>
        </p:txBody>
      </p:sp>
      <p:sp>
        <p:nvSpPr>
          <p:cNvPr id="3" name="Slide Number Placeholder 2">
            <a:extLst>
              <a:ext uri="{FF2B5EF4-FFF2-40B4-BE49-F238E27FC236}">
                <a16:creationId xmlns:a16="http://schemas.microsoft.com/office/drawing/2014/main" id="{D58D21AA-F545-5B4B-B157-92C5155D1CCD}"/>
              </a:ext>
            </a:extLst>
          </p:cNvPr>
          <p:cNvSpPr>
            <a:spLocks noGrp="1"/>
          </p:cNvSpPr>
          <p:nvPr>
            <p:ph type="sldNum" sz="quarter" idx="12"/>
          </p:nvPr>
        </p:nvSpPr>
        <p:spPr/>
        <p:txBody>
          <a:bodyPr/>
          <a:lstStyle/>
          <a:p>
            <a:fld id="{7660B8C7-8D71-9344-9D3D-63100CE17378}" type="slidenum">
              <a:rPr lang="en-US" smtClean="0"/>
              <a:t>4</a:t>
            </a:fld>
            <a:endParaRPr lang="en-US"/>
          </a:p>
        </p:txBody>
      </p:sp>
    </p:spTree>
    <p:extLst>
      <p:ext uri="{BB962C8B-B14F-4D97-AF65-F5344CB8AC3E}">
        <p14:creationId xmlns:p14="http://schemas.microsoft.com/office/powerpoint/2010/main" val="40429566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 name="Image" descr="Imag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36262" y="170704"/>
            <a:ext cx="5946138" cy="6406963"/>
          </a:xfrm>
          <a:prstGeom prst="rect">
            <a:avLst/>
          </a:prstGeom>
          <a:ln w="12700">
            <a:miter lim="400000"/>
          </a:ln>
        </p:spPr>
      </p:pic>
      <p:sp>
        <p:nvSpPr>
          <p:cNvPr id="11" name="Step 1: Find Deleterious Variants">
            <a:extLst>
              <a:ext uri="{FF2B5EF4-FFF2-40B4-BE49-F238E27FC236}">
                <a16:creationId xmlns:a16="http://schemas.microsoft.com/office/drawing/2014/main" id="{3815F170-DACD-6E49-A186-B162E3CCAE14}"/>
              </a:ext>
            </a:extLst>
          </p:cNvPr>
          <p:cNvSpPr txBox="1">
            <a:spLocks/>
          </p:cNvSpPr>
          <p:nvPr/>
        </p:nvSpPr>
        <p:spPr>
          <a:xfrm>
            <a:off x="1071563" y="170704"/>
            <a:ext cx="10914768" cy="429372"/>
          </a:xfrm>
          <a:prstGeom prst="rect">
            <a:avLst/>
          </a:prstGeom>
        </p:spPr>
        <p:txBody>
          <a:bodyPr vert="horz" lIns="91440" tIns="45720" rIns="91440" bIns="45720" rtlCol="0" anchor="b">
            <a:noAutofit/>
          </a:bodyPr>
          <a:lstStyle>
            <a:lvl1pPr algn="l" defTabSz="457200" rtl="0" eaLnBrk="1" latinLnBrk="0" hangingPunct="1">
              <a:spcBef>
                <a:spcPct val="0"/>
              </a:spcBef>
              <a:buNone/>
              <a:defRPr sz="2400" kern="1200">
                <a:solidFill>
                  <a:schemeClr val="tx1"/>
                </a:solidFill>
                <a:latin typeface="+mj-lt"/>
                <a:ea typeface="+mj-ea"/>
                <a:cs typeface="+mj-cs"/>
              </a:defRPr>
            </a:lvl1pPr>
          </a:lstStyle>
          <a:p>
            <a:r>
              <a:rPr lang="en-US" dirty="0"/>
              <a:t>Step 3: Computational Model</a:t>
            </a:r>
          </a:p>
        </p:txBody>
      </p:sp>
      <p:sp>
        <p:nvSpPr>
          <p:cNvPr id="4" name="Slide Number Placeholder 3">
            <a:extLst>
              <a:ext uri="{FF2B5EF4-FFF2-40B4-BE49-F238E27FC236}">
                <a16:creationId xmlns:a16="http://schemas.microsoft.com/office/drawing/2014/main" id="{C33DA440-A565-2444-8250-91BFBB198A8D}"/>
              </a:ext>
            </a:extLst>
          </p:cNvPr>
          <p:cNvSpPr>
            <a:spLocks noGrp="1"/>
          </p:cNvSpPr>
          <p:nvPr>
            <p:ph type="sldNum" sz="quarter" idx="2"/>
          </p:nvPr>
        </p:nvSpPr>
        <p:spPr/>
        <p:txBody>
          <a:bodyPr/>
          <a:lstStyle/>
          <a:p>
            <a:fld id="{86CB4B4D-7CA3-9044-876B-883B54F8677D}" type="slidenum">
              <a:rPr lang="en-US" smtClean="0"/>
              <a:t>40</a:t>
            </a:fld>
            <a:endParaRPr lang="en-US"/>
          </a:p>
        </p:txBody>
      </p:sp>
      <p:sp>
        <p:nvSpPr>
          <p:cNvPr id="12" name="&gt;100 annotations, including…">
            <a:extLst>
              <a:ext uri="{FF2B5EF4-FFF2-40B4-BE49-F238E27FC236}">
                <a16:creationId xmlns:a16="http://schemas.microsoft.com/office/drawing/2014/main" id="{7466F7CF-43EA-F544-A31F-5087FFD6F524}"/>
              </a:ext>
            </a:extLst>
          </p:cNvPr>
          <p:cNvSpPr txBox="1">
            <a:spLocks/>
          </p:cNvSpPr>
          <p:nvPr/>
        </p:nvSpPr>
        <p:spPr>
          <a:xfrm>
            <a:off x="431596" y="778386"/>
            <a:ext cx="5204666" cy="5312697"/>
          </a:xfrm>
          <a:prstGeom prst="rect">
            <a:avLst/>
          </a:prstGeom>
        </p:spPr>
        <p:txBody>
          <a:bodyPr vert="horz" lIns="91440" tIns="45720" rIns="91440" bIns="45720" rtlCol="0" anchor="t">
            <a:normAutofit/>
          </a:bodyPr>
          <a:lstStyle>
            <a:lvl1pPr marL="0" indent="0" algn="ctr" defTabSz="457200" rtl="0" eaLnBrk="1" latinLnBrk="0" hangingPunct="1">
              <a:spcBef>
                <a:spcPts val="0"/>
              </a:spcBef>
              <a:buSzTx/>
              <a:buFont typeface="Arial"/>
              <a:buNone/>
              <a:defRPr sz="2700" kern="1200">
                <a:solidFill>
                  <a:schemeClr val="tx1"/>
                </a:solidFill>
                <a:latin typeface="+mn-lt"/>
                <a:ea typeface="+mn-ea"/>
                <a:cs typeface="+mn-cs"/>
              </a:defRPr>
            </a:lvl1pPr>
            <a:lvl2pPr marL="0" indent="0" algn="ctr" defTabSz="457200" rtl="0" eaLnBrk="1" latinLnBrk="0" hangingPunct="1">
              <a:spcBef>
                <a:spcPts val="0"/>
              </a:spcBef>
              <a:buSzTx/>
              <a:buFont typeface="Arial"/>
              <a:buNone/>
              <a:defRPr sz="2700" kern="1200">
                <a:solidFill>
                  <a:schemeClr val="tx1"/>
                </a:solidFill>
                <a:latin typeface="+mn-lt"/>
                <a:ea typeface="+mn-ea"/>
                <a:cs typeface="+mn-cs"/>
              </a:defRPr>
            </a:lvl2pPr>
            <a:lvl3pPr marL="0" indent="0" algn="ctr" defTabSz="457200" rtl="0" eaLnBrk="1" latinLnBrk="0" hangingPunct="1">
              <a:spcBef>
                <a:spcPts val="0"/>
              </a:spcBef>
              <a:buSzTx/>
              <a:buFont typeface="Arial"/>
              <a:buNone/>
              <a:defRPr sz="2700" kern="1200">
                <a:solidFill>
                  <a:schemeClr val="tx1"/>
                </a:solidFill>
                <a:latin typeface="+mn-lt"/>
                <a:ea typeface="+mn-ea"/>
                <a:cs typeface="+mn-cs"/>
              </a:defRPr>
            </a:lvl3pPr>
            <a:lvl4pPr marL="0" indent="0" algn="ctr" defTabSz="457200" rtl="0" eaLnBrk="1" latinLnBrk="0" hangingPunct="1">
              <a:spcBef>
                <a:spcPts val="0"/>
              </a:spcBef>
              <a:buSzTx/>
              <a:buFont typeface="Arial"/>
              <a:buNone/>
              <a:defRPr sz="2700" kern="1200">
                <a:solidFill>
                  <a:schemeClr val="tx1"/>
                </a:solidFill>
                <a:latin typeface="+mn-lt"/>
                <a:ea typeface="+mn-ea"/>
                <a:cs typeface="+mn-cs"/>
              </a:defRPr>
            </a:lvl4pPr>
            <a:lvl5pPr marL="0" indent="0" algn="ctr" defTabSz="457200" rtl="0" eaLnBrk="1" latinLnBrk="0" hangingPunct="1">
              <a:spcBef>
                <a:spcPts val="0"/>
              </a:spcBef>
              <a:buSzTx/>
              <a:buFont typeface="Arial"/>
              <a:buNone/>
              <a:defRPr sz="27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lgn="l">
              <a:buFont typeface="Arial" panose="020B0604020202020204" pitchFamily="34" charset="0"/>
              <a:buChar char="•"/>
            </a:pPr>
            <a:r>
              <a:rPr lang="en-US" dirty="0"/>
              <a:t>Regression model learns characteristics of harmful variants</a:t>
            </a:r>
          </a:p>
          <a:p>
            <a:pPr marL="457200" indent="-457200" algn="l">
              <a:buFont typeface="Arial" panose="020B0604020202020204" pitchFamily="34" charset="0"/>
              <a:buChar char="•"/>
            </a:pPr>
            <a:r>
              <a:rPr lang="en-US" dirty="0"/>
              <a:t>Model ranks all possible variants from least deleterious to most deleterious</a:t>
            </a:r>
          </a:p>
          <a:p>
            <a:pPr marL="457200" indent="-457200" algn="l">
              <a:buFont typeface="Arial" panose="020B0604020202020204" pitchFamily="34" charset="0"/>
              <a:buChar char="•"/>
            </a:pPr>
            <a:r>
              <a:rPr lang="en-US" dirty="0"/>
              <a:t>Convert to score:</a:t>
            </a:r>
            <a:br>
              <a:rPr lang="en-US" dirty="0"/>
            </a:br>
            <a:r>
              <a:rPr lang="en-US" dirty="0"/>
              <a:t>     CADD 10: Top 10</a:t>
            </a:r>
            <a:r>
              <a:rPr lang="en-US" baseline="30000" dirty="0"/>
              <a:t>th</a:t>
            </a:r>
            <a:r>
              <a:rPr lang="en-US" dirty="0"/>
              <a:t> %</a:t>
            </a:r>
            <a:r>
              <a:rPr lang="en-US" dirty="0" err="1"/>
              <a:t>ile</a:t>
            </a:r>
            <a:endParaRPr lang="en-US" dirty="0"/>
          </a:p>
          <a:p>
            <a:pPr algn="l"/>
            <a:r>
              <a:rPr lang="en-US" dirty="0"/>
              <a:t>           CADD 20: Top 1</a:t>
            </a:r>
            <a:r>
              <a:rPr lang="en-US" baseline="30000" dirty="0"/>
              <a:t>st</a:t>
            </a:r>
            <a:r>
              <a:rPr lang="en-US" dirty="0"/>
              <a:t> %</a:t>
            </a:r>
            <a:r>
              <a:rPr lang="en-US" dirty="0" err="1"/>
              <a:t>ile</a:t>
            </a:r>
            <a:br>
              <a:rPr lang="en-US" dirty="0"/>
            </a:br>
            <a:r>
              <a:rPr lang="en-US" dirty="0"/>
              <a:t>           CADD 30: Top 0.1 %</a:t>
            </a:r>
            <a:r>
              <a:rPr lang="en-US" dirty="0" err="1"/>
              <a:t>ile</a:t>
            </a:r>
            <a:endParaRPr lang="en-US" dirty="0"/>
          </a:p>
          <a:p>
            <a:pPr marL="457200" lvl="1" indent="-457200" algn="l">
              <a:buFont typeface="Arial" panose="020B0604020202020204" pitchFamily="34" charset="0"/>
              <a:buChar char="•"/>
            </a:pPr>
            <a:endParaRPr lang="en-US" dirty="0"/>
          </a:p>
        </p:txBody>
      </p:sp>
    </p:spTree>
    <p:extLst>
      <p:ext uri="{BB962C8B-B14F-4D97-AF65-F5344CB8AC3E}">
        <p14:creationId xmlns:p14="http://schemas.microsoft.com/office/powerpoint/2010/main" val="3348069721"/>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8CA41-58DB-4946-B15C-BFAC29BB2AEC}"/>
              </a:ext>
            </a:extLst>
          </p:cNvPr>
          <p:cNvSpPr>
            <a:spLocks noGrp="1"/>
          </p:cNvSpPr>
          <p:nvPr>
            <p:ph type="title"/>
          </p:nvPr>
        </p:nvSpPr>
        <p:spPr/>
        <p:txBody>
          <a:bodyPr/>
          <a:lstStyle/>
          <a:p>
            <a:r>
              <a:rPr lang="en-US" dirty="0"/>
              <a:t>Protein-altering variants have high CADD score</a:t>
            </a:r>
          </a:p>
        </p:txBody>
      </p:sp>
      <p:sp>
        <p:nvSpPr>
          <p:cNvPr id="4" name="Slide Number Placeholder 3">
            <a:extLst>
              <a:ext uri="{FF2B5EF4-FFF2-40B4-BE49-F238E27FC236}">
                <a16:creationId xmlns:a16="http://schemas.microsoft.com/office/drawing/2014/main" id="{A42D3AA1-C2C0-6745-A512-382F4DE2EA00}"/>
              </a:ext>
            </a:extLst>
          </p:cNvPr>
          <p:cNvSpPr>
            <a:spLocks noGrp="1"/>
          </p:cNvSpPr>
          <p:nvPr>
            <p:ph type="sldNum" sz="quarter" idx="2"/>
          </p:nvPr>
        </p:nvSpPr>
        <p:spPr/>
        <p:txBody>
          <a:bodyPr/>
          <a:lstStyle/>
          <a:p>
            <a:fld id="{86CB4B4D-7CA3-9044-876B-883B54F8677D}" type="slidenum">
              <a:rPr lang="en-US" smtClean="0"/>
              <a:t>41</a:t>
            </a:fld>
            <a:endParaRPr lang="en-US"/>
          </a:p>
        </p:txBody>
      </p:sp>
      <p:pic>
        <p:nvPicPr>
          <p:cNvPr id="5" name="Picture 4">
            <a:extLst>
              <a:ext uri="{FF2B5EF4-FFF2-40B4-BE49-F238E27FC236}">
                <a16:creationId xmlns:a16="http://schemas.microsoft.com/office/drawing/2014/main" id="{5A982765-2229-EB45-9A54-17EC6CBD0C0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2955" y="2112515"/>
            <a:ext cx="9409472" cy="3440192"/>
          </a:xfrm>
          <a:prstGeom prst="rect">
            <a:avLst/>
          </a:prstGeom>
        </p:spPr>
      </p:pic>
      <p:pic>
        <p:nvPicPr>
          <p:cNvPr id="6" name="Picture 5">
            <a:extLst>
              <a:ext uri="{FF2B5EF4-FFF2-40B4-BE49-F238E27FC236}">
                <a16:creationId xmlns:a16="http://schemas.microsoft.com/office/drawing/2014/main" id="{72600928-17A5-7949-A450-414206E723F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63945" y="2287775"/>
            <a:ext cx="2624423" cy="3380026"/>
          </a:xfrm>
          <a:prstGeom prst="rect">
            <a:avLst/>
          </a:prstGeom>
        </p:spPr>
      </p:pic>
      <p:sp>
        <p:nvSpPr>
          <p:cNvPr id="7" name="TextBox 6">
            <a:extLst>
              <a:ext uri="{FF2B5EF4-FFF2-40B4-BE49-F238E27FC236}">
                <a16:creationId xmlns:a16="http://schemas.microsoft.com/office/drawing/2014/main" id="{86704561-83C8-2047-AAF0-C0521E472F63}"/>
              </a:ext>
            </a:extLst>
          </p:cNvPr>
          <p:cNvSpPr txBox="1"/>
          <p:nvPr/>
        </p:nvSpPr>
        <p:spPr>
          <a:xfrm>
            <a:off x="1316570" y="5368041"/>
            <a:ext cx="2414587" cy="369332"/>
          </a:xfrm>
          <a:prstGeom prst="rect">
            <a:avLst/>
          </a:prstGeom>
          <a:noFill/>
        </p:spPr>
        <p:txBody>
          <a:bodyPr wrap="square" rtlCol="0">
            <a:spAutoFit/>
          </a:bodyPr>
          <a:lstStyle/>
          <a:p>
            <a:r>
              <a:rPr lang="en-US" dirty="0"/>
              <a:t>CADD Increasing -&gt;</a:t>
            </a:r>
          </a:p>
        </p:txBody>
      </p:sp>
    </p:spTree>
    <p:extLst>
      <p:ext uri="{BB962C8B-B14F-4D97-AF65-F5344CB8AC3E}">
        <p14:creationId xmlns:p14="http://schemas.microsoft.com/office/powerpoint/2010/main" val="101528432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5A4F9-665F-E44C-810E-EF877D12FC63}"/>
              </a:ext>
            </a:extLst>
          </p:cNvPr>
          <p:cNvSpPr>
            <a:spLocks noGrp="1"/>
          </p:cNvSpPr>
          <p:nvPr>
            <p:ph type="title"/>
          </p:nvPr>
        </p:nvSpPr>
        <p:spPr/>
        <p:txBody>
          <a:bodyPr/>
          <a:lstStyle/>
          <a:p>
            <a:r>
              <a:rPr lang="en-US" dirty="0"/>
              <a:t>Disease-gene relationships are critical to scientific advancement &amp; treatment</a:t>
            </a:r>
          </a:p>
        </p:txBody>
      </p:sp>
      <p:pic>
        <p:nvPicPr>
          <p:cNvPr id="8" name="Picture 7">
            <a:extLst>
              <a:ext uri="{FF2B5EF4-FFF2-40B4-BE49-F238E27FC236}">
                <a16:creationId xmlns:a16="http://schemas.microsoft.com/office/drawing/2014/main" id="{D9D4E771-6857-A94E-BC8A-1D06DAA9A98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14723" y="717902"/>
            <a:ext cx="4066780" cy="2927341"/>
          </a:xfrm>
          <a:prstGeom prst="rect">
            <a:avLst/>
          </a:prstGeom>
        </p:spPr>
      </p:pic>
      <p:pic>
        <p:nvPicPr>
          <p:cNvPr id="9" name="Picture 8">
            <a:extLst>
              <a:ext uri="{FF2B5EF4-FFF2-40B4-BE49-F238E27FC236}">
                <a16:creationId xmlns:a16="http://schemas.microsoft.com/office/drawing/2014/main" id="{3BE34BFE-B60B-794B-BB08-6FC5F5F81F9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14723" y="3698486"/>
            <a:ext cx="4153276" cy="2673007"/>
          </a:xfrm>
          <a:prstGeom prst="rect">
            <a:avLst/>
          </a:prstGeom>
        </p:spPr>
      </p:pic>
      <p:pic>
        <p:nvPicPr>
          <p:cNvPr id="1026" name="Picture 2" descr="https://s3.amazonaws.com/hudsonalpha/wp-content/uploads/2018/01/03084512/tiana-2.jpg">
            <a:extLst>
              <a:ext uri="{FF2B5EF4-FFF2-40B4-BE49-F238E27FC236}">
                <a16:creationId xmlns:a16="http://schemas.microsoft.com/office/drawing/2014/main" id="{EFA9382F-A0B6-264D-905F-FF23657C31E0}"/>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485469" y="4357816"/>
            <a:ext cx="2013677" cy="20136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hudsonalpha anna brooke">
            <a:extLst>
              <a:ext uri="{FF2B5EF4-FFF2-40B4-BE49-F238E27FC236}">
                <a16:creationId xmlns:a16="http://schemas.microsoft.com/office/drawing/2014/main" id="{BBEBF935-FBE8-F94F-8867-6BF617F2CDE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659196" y="4707924"/>
            <a:ext cx="2826272" cy="148607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461001E-D92C-0449-A107-B2AA7532747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659196" y="717902"/>
            <a:ext cx="4706518" cy="2115239"/>
          </a:xfrm>
          <a:prstGeom prst="rect">
            <a:avLst/>
          </a:prstGeom>
        </p:spPr>
      </p:pic>
    </p:spTree>
    <p:extLst>
      <p:ext uri="{BB962C8B-B14F-4D97-AF65-F5344CB8AC3E}">
        <p14:creationId xmlns:p14="http://schemas.microsoft.com/office/powerpoint/2010/main" val="4264987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7D40D1-912C-7B49-9E6D-F44366E0EC4F}"/>
              </a:ext>
            </a:extLst>
          </p:cNvPr>
          <p:cNvSpPr>
            <a:spLocks noGrp="1"/>
          </p:cNvSpPr>
          <p:nvPr>
            <p:ph type="sldNum" sz="quarter" idx="12"/>
          </p:nvPr>
        </p:nvSpPr>
        <p:spPr/>
        <p:txBody>
          <a:bodyPr/>
          <a:lstStyle/>
          <a:p>
            <a:fld id="{7660B8C7-8D71-9344-9D3D-63100CE17378}" type="slidenum">
              <a:rPr lang="en-US" smtClean="0"/>
              <a:t>6</a:t>
            </a:fld>
            <a:endParaRPr lang="en-US"/>
          </a:p>
        </p:txBody>
      </p:sp>
      <p:pic>
        <p:nvPicPr>
          <p:cNvPr id="3" name="Picture 2" descr="2.tiff">
            <a:extLst>
              <a:ext uri="{FF2B5EF4-FFF2-40B4-BE49-F238E27FC236}">
                <a16:creationId xmlns:a16="http://schemas.microsoft.com/office/drawing/2014/main" id="{52790558-786C-D049-9BD4-6090831E247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61361" y="453754"/>
            <a:ext cx="5850157" cy="5512241"/>
          </a:xfrm>
          <a:prstGeom prst="rect">
            <a:avLst/>
          </a:prstGeom>
        </p:spPr>
      </p:pic>
      <p:pic>
        <p:nvPicPr>
          <p:cNvPr id="4" name="Picture 3">
            <a:extLst>
              <a:ext uri="{FF2B5EF4-FFF2-40B4-BE49-F238E27FC236}">
                <a16:creationId xmlns:a16="http://schemas.microsoft.com/office/drawing/2014/main" id="{27EA428C-1DAF-0145-B72C-2119B27E35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09137" y="334905"/>
            <a:ext cx="2114153" cy="1021947"/>
          </a:xfrm>
          <a:prstGeom prst="rect">
            <a:avLst/>
          </a:prstGeom>
        </p:spPr>
      </p:pic>
      <p:pic>
        <p:nvPicPr>
          <p:cNvPr id="5" name="Picture 2" descr="Image result for alabama genomic health initiative">
            <a:extLst>
              <a:ext uri="{FF2B5EF4-FFF2-40B4-BE49-F238E27FC236}">
                <a16:creationId xmlns:a16="http://schemas.microsoft.com/office/drawing/2014/main" id="{D92DCCA0-55BD-E14E-87D2-560F7F54A90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709137" y="1866057"/>
            <a:ext cx="1834829" cy="268763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21FDD5A5-3708-BB4E-B14E-FBA07FAF8C7A}"/>
              </a:ext>
            </a:extLst>
          </p:cNvPr>
          <p:cNvSpPr txBox="1">
            <a:spLocks/>
          </p:cNvSpPr>
          <p:nvPr/>
        </p:nvSpPr>
        <p:spPr>
          <a:xfrm>
            <a:off x="916355" y="167301"/>
            <a:ext cx="9206579" cy="433938"/>
          </a:xfrm>
          <a:prstGeom prst="rect">
            <a:avLst/>
          </a:prstGeom>
        </p:spPr>
        <p:txBody>
          <a:bodyPr/>
          <a:lstStyle>
            <a:lvl1pPr algn="l" defTabSz="457200" rtl="0" eaLnBrk="1" latinLnBrk="0" hangingPunct="1">
              <a:spcBef>
                <a:spcPct val="0"/>
              </a:spcBef>
              <a:buNone/>
              <a:defRPr sz="2400" kern="1200">
                <a:solidFill>
                  <a:schemeClr val="tx1"/>
                </a:solidFill>
                <a:latin typeface="+mj-lt"/>
                <a:ea typeface="+mj-ea"/>
                <a:cs typeface="+mj-cs"/>
              </a:defRPr>
            </a:lvl1pPr>
          </a:lstStyle>
          <a:p>
            <a:r>
              <a:rPr lang="en-US" dirty="0"/>
              <a:t>Developmental Delay Diagnosis</a:t>
            </a:r>
          </a:p>
        </p:txBody>
      </p:sp>
      <p:sp>
        <p:nvSpPr>
          <p:cNvPr id="7" name="Content Placeholder 2">
            <a:extLst>
              <a:ext uri="{FF2B5EF4-FFF2-40B4-BE49-F238E27FC236}">
                <a16:creationId xmlns:a16="http://schemas.microsoft.com/office/drawing/2014/main" id="{FA5D694C-7CBF-A04E-96EF-7806557B39DA}"/>
              </a:ext>
            </a:extLst>
          </p:cNvPr>
          <p:cNvSpPr txBox="1">
            <a:spLocks/>
          </p:cNvSpPr>
          <p:nvPr/>
        </p:nvSpPr>
        <p:spPr>
          <a:xfrm>
            <a:off x="425590" y="887692"/>
            <a:ext cx="4006645" cy="5086305"/>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Sequence affected individuals + parents</a:t>
            </a:r>
          </a:p>
          <a:p>
            <a:r>
              <a:rPr lang="en-US" dirty="0"/>
              <a:t>&gt; 800 affected individuals sequenced</a:t>
            </a:r>
          </a:p>
          <a:p>
            <a:r>
              <a:rPr lang="en-US" dirty="0"/>
              <a:t>Re-analyze cases every ~2 years</a:t>
            </a:r>
          </a:p>
          <a:p>
            <a:pPr lvl="1"/>
            <a:endParaRPr lang="en-US" dirty="0"/>
          </a:p>
        </p:txBody>
      </p:sp>
      <p:pic>
        <p:nvPicPr>
          <p:cNvPr id="8" name="Picture 7">
            <a:extLst>
              <a:ext uri="{FF2B5EF4-FFF2-40B4-BE49-F238E27FC236}">
                <a16:creationId xmlns:a16="http://schemas.microsoft.com/office/drawing/2014/main" id="{0AC4AC10-279D-FB4B-8DDC-73A0DF2C1301}"/>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100221" y="5207016"/>
            <a:ext cx="5886082" cy="954157"/>
          </a:xfrm>
          <a:prstGeom prst="rect">
            <a:avLst/>
          </a:prstGeom>
        </p:spPr>
      </p:pic>
    </p:spTree>
    <p:extLst>
      <p:ext uri="{BB962C8B-B14F-4D97-AF65-F5344CB8AC3E}">
        <p14:creationId xmlns:p14="http://schemas.microsoft.com/office/powerpoint/2010/main" val="2292513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40DF1-C50F-5946-95D7-3175F9C3F53A}"/>
              </a:ext>
            </a:extLst>
          </p:cNvPr>
          <p:cNvSpPr>
            <a:spLocks noGrp="1"/>
          </p:cNvSpPr>
          <p:nvPr>
            <p:ph type="title"/>
          </p:nvPr>
        </p:nvSpPr>
        <p:spPr/>
        <p:txBody>
          <a:bodyPr/>
          <a:lstStyle/>
          <a:p>
            <a:r>
              <a:rPr lang="en-US" dirty="0" err="1"/>
              <a:t>SouthSeq</a:t>
            </a:r>
            <a:r>
              <a:rPr lang="en-US" dirty="0"/>
              <a:t>: Genomic Diagnoses for Newborns</a:t>
            </a:r>
          </a:p>
        </p:txBody>
      </p:sp>
      <p:sp>
        <p:nvSpPr>
          <p:cNvPr id="3" name="Content Placeholder 2">
            <a:extLst>
              <a:ext uri="{FF2B5EF4-FFF2-40B4-BE49-F238E27FC236}">
                <a16:creationId xmlns:a16="http://schemas.microsoft.com/office/drawing/2014/main" id="{8F380F65-CD1E-344A-98A5-DE5ED20908DD}"/>
              </a:ext>
            </a:extLst>
          </p:cNvPr>
          <p:cNvSpPr>
            <a:spLocks noGrp="1"/>
          </p:cNvSpPr>
          <p:nvPr>
            <p:ph idx="1"/>
          </p:nvPr>
        </p:nvSpPr>
        <p:spPr>
          <a:xfrm>
            <a:off x="609600" y="1039858"/>
            <a:ext cx="4965290" cy="5086305"/>
          </a:xfrm>
        </p:spPr>
        <p:txBody>
          <a:bodyPr/>
          <a:lstStyle/>
          <a:p>
            <a:r>
              <a:rPr lang="en-US" dirty="0"/>
              <a:t>Sequence ~1,500 newborns w/ congenital anomalies</a:t>
            </a:r>
          </a:p>
          <a:p>
            <a:r>
              <a:rPr lang="en-US" dirty="0"/>
              <a:t>Spare patients diagnostic odyssey</a:t>
            </a:r>
          </a:p>
          <a:p>
            <a:r>
              <a:rPr lang="en-US" dirty="0"/>
              <a:t>Minority / rural focus</a:t>
            </a:r>
          </a:p>
        </p:txBody>
      </p:sp>
      <p:sp>
        <p:nvSpPr>
          <p:cNvPr id="4" name="Slide Number Placeholder 3">
            <a:extLst>
              <a:ext uri="{FF2B5EF4-FFF2-40B4-BE49-F238E27FC236}">
                <a16:creationId xmlns:a16="http://schemas.microsoft.com/office/drawing/2014/main" id="{535A17F7-CFCF-1F49-B7C0-8373DAFEAE50}"/>
              </a:ext>
            </a:extLst>
          </p:cNvPr>
          <p:cNvSpPr>
            <a:spLocks noGrp="1"/>
          </p:cNvSpPr>
          <p:nvPr>
            <p:ph type="sldNum" sz="quarter" idx="12"/>
          </p:nvPr>
        </p:nvSpPr>
        <p:spPr/>
        <p:txBody>
          <a:bodyPr/>
          <a:lstStyle/>
          <a:p>
            <a:fld id="{7660B8C7-8D71-9344-9D3D-63100CE17378}" type="slidenum">
              <a:rPr lang="en-US" smtClean="0"/>
              <a:t>7</a:t>
            </a:fld>
            <a:endParaRPr lang="en-US"/>
          </a:p>
        </p:txBody>
      </p:sp>
      <p:pic>
        <p:nvPicPr>
          <p:cNvPr id="6" name="Picture 5">
            <a:extLst>
              <a:ext uri="{FF2B5EF4-FFF2-40B4-BE49-F238E27FC236}">
                <a16:creationId xmlns:a16="http://schemas.microsoft.com/office/drawing/2014/main" id="{64181FDC-CC98-E44E-A6EA-C5C253B42CC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58348" y="1836377"/>
            <a:ext cx="5946970" cy="4404880"/>
          </a:xfrm>
          <a:prstGeom prst="rect">
            <a:avLst/>
          </a:prstGeom>
        </p:spPr>
      </p:pic>
      <p:pic>
        <p:nvPicPr>
          <p:cNvPr id="7" name="Picture 6">
            <a:extLst>
              <a:ext uri="{FF2B5EF4-FFF2-40B4-BE49-F238E27FC236}">
                <a16:creationId xmlns:a16="http://schemas.microsoft.com/office/drawing/2014/main" id="{6501D747-A041-954E-AC4A-843BE27F28A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890866" y="254279"/>
            <a:ext cx="5014452" cy="1571158"/>
          </a:xfrm>
          <a:prstGeom prst="rect">
            <a:avLst/>
          </a:prstGeom>
        </p:spPr>
      </p:pic>
      <p:pic>
        <p:nvPicPr>
          <p:cNvPr id="8" name="Picture 2" descr="https://s3.amazonaws.com/hudsonalpha/wp-content/uploads/2016/03/09161424/GregCooperslab2017Web.png">
            <a:extLst>
              <a:ext uri="{FF2B5EF4-FFF2-40B4-BE49-F238E27FC236}">
                <a16:creationId xmlns:a16="http://schemas.microsoft.com/office/drawing/2014/main" id="{90CE0ED3-6E51-C34D-A363-2B123B9D938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09600" y="4336679"/>
            <a:ext cx="2475993" cy="165066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CF681C7-93CF-5F45-84F2-4D012300DE4C}"/>
              </a:ext>
            </a:extLst>
          </p:cNvPr>
          <p:cNvSpPr txBox="1"/>
          <p:nvPr/>
        </p:nvSpPr>
        <p:spPr>
          <a:xfrm>
            <a:off x="609600" y="5987341"/>
            <a:ext cx="2375901" cy="253916"/>
          </a:xfrm>
          <a:prstGeom prst="rect">
            <a:avLst/>
          </a:prstGeom>
          <a:noFill/>
        </p:spPr>
        <p:txBody>
          <a:bodyPr wrap="square" rtlCol="0">
            <a:spAutoFit/>
          </a:bodyPr>
          <a:lstStyle/>
          <a:p>
            <a:r>
              <a:rPr lang="en-US" sz="1050" dirty="0"/>
              <a:t>Greg Cooper Lab, HudsonAlpha</a:t>
            </a:r>
          </a:p>
        </p:txBody>
      </p:sp>
    </p:spTree>
    <p:extLst>
      <p:ext uri="{BB962C8B-B14F-4D97-AF65-F5344CB8AC3E}">
        <p14:creationId xmlns:p14="http://schemas.microsoft.com/office/powerpoint/2010/main" val="2899543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B2896-F3E0-124D-92AC-3C598AB89C9B}"/>
              </a:ext>
            </a:extLst>
          </p:cNvPr>
          <p:cNvSpPr>
            <a:spLocks noGrp="1"/>
          </p:cNvSpPr>
          <p:nvPr>
            <p:ph type="title"/>
          </p:nvPr>
        </p:nvSpPr>
        <p:spPr/>
        <p:txBody>
          <a:bodyPr/>
          <a:lstStyle/>
          <a:p>
            <a:r>
              <a:rPr lang="en-US" dirty="0"/>
              <a:t>Genome Sequencing (Short Read)</a:t>
            </a:r>
          </a:p>
        </p:txBody>
      </p:sp>
      <p:pic>
        <p:nvPicPr>
          <p:cNvPr id="4" name="Picture 3">
            <a:extLst>
              <a:ext uri="{FF2B5EF4-FFF2-40B4-BE49-F238E27FC236}">
                <a16:creationId xmlns:a16="http://schemas.microsoft.com/office/drawing/2014/main" id="{99874A4C-CAD8-B94F-9E34-9C21A9F3A38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677385"/>
            <a:ext cx="5642401" cy="5599412"/>
          </a:xfrm>
          <a:prstGeom prst="rect">
            <a:avLst/>
          </a:prstGeom>
        </p:spPr>
      </p:pic>
      <p:pic>
        <p:nvPicPr>
          <p:cNvPr id="5" name="Picture 4">
            <a:extLst>
              <a:ext uri="{FF2B5EF4-FFF2-40B4-BE49-F238E27FC236}">
                <a16:creationId xmlns:a16="http://schemas.microsoft.com/office/drawing/2014/main" id="{00F9BE05-0FF8-7349-87D7-FD7F7257E4F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29220" y="597831"/>
            <a:ext cx="5722568" cy="5678966"/>
          </a:xfrm>
          <a:prstGeom prst="rect">
            <a:avLst/>
          </a:prstGeom>
        </p:spPr>
      </p:pic>
      <p:pic>
        <p:nvPicPr>
          <p:cNvPr id="6" name="Picture 5">
            <a:extLst>
              <a:ext uri="{FF2B5EF4-FFF2-40B4-BE49-F238E27FC236}">
                <a16:creationId xmlns:a16="http://schemas.microsoft.com/office/drawing/2014/main" id="{5EFC0640-25B6-8043-956D-3C1E6E73464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309331" y="639118"/>
            <a:ext cx="5032866" cy="5596391"/>
          </a:xfrm>
          <a:prstGeom prst="rect">
            <a:avLst/>
          </a:prstGeom>
        </p:spPr>
      </p:pic>
      <p:pic>
        <p:nvPicPr>
          <p:cNvPr id="7" name="Picture 6">
            <a:extLst>
              <a:ext uri="{FF2B5EF4-FFF2-40B4-BE49-F238E27FC236}">
                <a16:creationId xmlns:a16="http://schemas.microsoft.com/office/drawing/2014/main" id="{CFA803CB-B364-2C47-BF44-CFE6C8C7728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232869" y="597831"/>
            <a:ext cx="5109328" cy="5681415"/>
          </a:xfrm>
          <a:prstGeom prst="rect">
            <a:avLst/>
          </a:prstGeom>
        </p:spPr>
      </p:pic>
      <p:sp>
        <p:nvSpPr>
          <p:cNvPr id="8" name="Slide Number Placeholder 7">
            <a:extLst>
              <a:ext uri="{FF2B5EF4-FFF2-40B4-BE49-F238E27FC236}">
                <a16:creationId xmlns:a16="http://schemas.microsoft.com/office/drawing/2014/main" id="{73169F48-9E64-754D-A8EF-8A2EF91A4736}"/>
              </a:ext>
            </a:extLst>
          </p:cNvPr>
          <p:cNvSpPr>
            <a:spLocks noGrp="1"/>
          </p:cNvSpPr>
          <p:nvPr>
            <p:ph type="sldNum" sz="quarter" idx="12"/>
          </p:nvPr>
        </p:nvSpPr>
        <p:spPr/>
        <p:txBody>
          <a:bodyPr/>
          <a:lstStyle/>
          <a:p>
            <a:fld id="{7660B8C7-8D71-9344-9D3D-63100CE17378}" type="slidenum">
              <a:rPr lang="en-US" smtClean="0"/>
              <a:t>8</a:t>
            </a:fld>
            <a:endParaRPr lang="en-US"/>
          </a:p>
        </p:txBody>
      </p:sp>
      <p:sp>
        <p:nvSpPr>
          <p:cNvPr id="3" name="Rectangle 2">
            <a:extLst>
              <a:ext uri="{FF2B5EF4-FFF2-40B4-BE49-F238E27FC236}">
                <a16:creationId xmlns:a16="http://schemas.microsoft.com/office/drawing/2014/main" id="{49C69CDB-5D7E-6E4D-8AD6-2EAA51320A28}"/>
              </a:ext>
            </a:extLst>
          </p:cNvPr>
          <p:cNvSpPr/>
          <p:nvPr/>
        </p:nvSpPr>
        <p:spPr>
          <a:xfrm>
            <a:off x="4225794" y="6445717"/>
            <a:ext cx="8688371" cy="261610"/>
          </a:xfrm>
          <a:prstGeom prst="rect">
            <a:avLst/>
          </a:prstGeom>
        </p:spPr>
        <p:txBody>
          <a:bodyPr wrap="square">
            <a:spAutoFit/>
          </a:bodyPr>
          <a:lstStyle/>
          <a:p>
            <a:pPr marL="406400" indent="-406400"/>
            <a:r>
              <a:rPr lang="en-US" sz="1100" dirty="0">
                <a:solidFill>
                  <a:schemeClr val="bg1"/>
                </a:solidFill>
              </a:rPr>
              <a:t>Illumina. An introduction to Next-Generation Sequencing. (2017). </a:t>
            </a:r>
            <a:endParaRPr lang="en-US" sz="1100" dirty="0">
              <a:solidFill>
                <a:schemeClr val="bg1"/>
              </a:solidFill>
              <a:effectLst/>
            </a:endParaRPr>
          </a:p>
        </p:txBody>
      </p:sp>
    </p:spTree>
    <p:extLst>
      <p:ext uri="{BB962C8B-B14F-4D97-AF65-F5344CB8AC3E}">
        <p14:creationId xmlns:p14="http://schemas.microsoft.com/office/powerpoint/2010/main" val="1610901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511C0-CD00-5248-A6D9-7AF31C968CB3}"/>
              </a:ext>
            </a:extLst>
          </p:cNvPr>
          <p:cNvSpPr>
            <a:spLocks noGrp="1"/>
          </p:cNvSpPr>
          <p:nvPr>
            <p:ph type="title"/>
          </p:nvPr>
        </p:nvSpPr>
        <p:spPr/>
        <p:txBody>
          <a:bodyPr/>
          <a:lstStyle/>
          <a:p>
            <a:r>
              <a:rPr lang="en-US" dirty="0"/>
              <a:t>Result: Millions of variants for each person</a:t>
            </a:r>
          </a:p>
        </p:txBody>
      </p:sp>
      <p:pic>
        <p:nvPicPr>
          <p:cNvPr id="5122" name="Picture 2" descr="The five most common types of structural variants.">
            <a:extLst>
              <a:ext uri="{FF2B5EF4-FFF2-40B4-BE49-F238E27FC236}">
                <a16:creationId xmlns:a16="http://schemas.microsoft.com/office/drawing/2014/main" id="{51F0AC94-67CA-4443-8C91-4DDF8417E17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83405" y="1510383"/>
            <a:ext cx="7129462" cy="464603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 SNPs result from the substitution of a single base-pair. In this example we have a transversion event substituting a Thymine nucleic acid in place of a Guanine.">
            <a:extLst>
              <a:ext uri="{FF2B5EF4-FFF2-40B4-BE49-F238E27FC236}">
                <a16:creationId xmlns:a16="http://schemas.microsoft.com/office/drawing/2014/main" id="{031C9EAC-9F23-1342-8B7B-32A748FB649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83405" y="750465"/>
            <a:ext cx="5088733" cy="75991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ndels affect a string of base-pairs. In this example the insertion string shows that GTA has been inserted, and the deletion string shows a deletion of CA.">
            <a:extLst>
              <a:ext uri="{FF2B5EF4-FFF2-40B4-BE49-F238E27FC236}">
                <a16:creationId xmlns:a16="http://schemas.microsoft.com/office/drawing/2014/main" id="{F0D39121-7EBC-F847-8BB6-8E3EF2FD46AC}"/>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913099" y="750465"/>
            <a:ext cx="4545351" cy="10848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E002C68-3454-FE49-BF41-DDDD2CCD8726}"/>
              </a:ext>
            </a:extLst>
          </p:cNvPr>
          <p:cNvSpPr txBox="1"/>
          <p:nvPr/>
        </p:nvSpPr>
        <p:spPr>
          <a:xfrm>
            <a:off x="7900988" y="2271713"/>
            <a:ext cx="3929062" cy="1200329"/>
          </a:xfrm>
          <a:prstGeom prst="rect">
            <a:avLst/>
          </a:prstGeom>
          <a:noFill/>
        </p:spPr>
        <p:txBody>
          <a:bodyPr wrap="square" rtlCol="0">
            <a:spAutoFit/>
          </a:bodyPr>
          <a:lstStyle/>
          <a:p>
            <a:r>
              <a:rPr lang="en-US" dirty="0"/>
              <a:t>Each kind of variation requires a different algorithm (or </a:t>
            </a:r>
            <a:r>
              <a:rPr lang="en-US" u="sng" dirty="0"/>
              <a:t>multiple algorithms</a:t>
            </a:r>
            <a:r>
              <a:rPr lang="en-US" dirty="0"/>
              <a:t>) to detect from short read data.</a:t>
            </a:r>
          </a:p>
        </p:txBody>
      </p:sp>
      <p:sp>
        <p:nvSpPr>
          <p:cNvPr id="5" name="Slide Number Placeholder 4">
            <a:extLst>
              <a:ext uri="{FF2B5EF4-FFF2-40B4-BE49-F238E27FC236}">
                <a16:creationId xmlns:a16="http://schemas.microsoft.com/office/drawing/2014/main" id="{059C7F68-76BB-3F43-9472-CD404383B43D}"/>
              </a:ext>
            </a:extLst>
          </p:cNvPr>
          <p:cNvSpPr>
            <a:spLocks noGrp="1"/>
          </p:cNvSpPr>
          <p:nvPr>
            <p:ph type="sldNum" sz="quarter" idx="12"/>
          </p:nvPr>
        </p:nvSpPr>
        <p:spPr/>
        <p:txBody>
          <a:bodyPr/>
          <a:lstStyle/>
          <a:p>
            <a:fld id="{7660B8C7-8D71-9344-9D3D-63100CE17378}" type="slidenum">
              <a:rPr lang="en-US" smtClean="0"/>
              <a:t>9</a:t>
            </a:fld>
            <a:endParaRPr lang="en-US"/>
          </a:p>
        </p:txBody>
      </p:sp>
      <p:sp>
        <p:nvSpPr>
          <p:cNvPr id="8" name="Rectangle 7">
            <a:extLst>
              <a:ext uri="{FF2B5EF4-FFF2-40B4-BE49-F238E27FC236}">
                <a16:creationId xmlns:a16="http://schemas.microsoft.com/office/drawing/2014/main" id="{367204A7-A716-1749-8C61-155476032E9B}"/>
              </a:ext>
            </a:extLst>
          </p:cNvPr>
          <p:cNvSpPr/>
          <p:nvPr/>
        </p:nvSpPr>
        <p:spPr>
          <a:xfrm>
            <a:off x="4225794" y="6445717"/>
            <a:ext cx="8688371" cy="261610"/>
          </a:xfrm>
          <a:prstGeom prst="rect">
            <a:avLst/>
          </a:prstGeom>
        </p:spPr>
        <p:txBody>
          <a:bodyPr wrap="square">
            <a:spAutoFit/>
          </a:bodyPr>
          <a:lstStyle/>
          <a:p>
            <a:pPr marL="406400" indent="-406400"/>
            <a:r>
              <a:rPr lang="en-US" sz="1100" dirty="0">
                <a:solidFill>
                  <a:schemeClr val="bg1"/>
                </a:solidFill>
              </a:rPr>
              <a:t>EMBL. EMBL-EBI Training (2019). </a:t>
            </a:r>
            <a:endParaRPr lang="en-US" sz="1100" dirty="0">
              <a:solidFill>
                <a:schemeClr val="bg1"/>
              </a:solidFill>
              <a:effectLst/>
            </a:endParaRPr>
          </a:p>
        </p:txBody>
      </p:sp>
    </p:spTree>
    <p:extLst>
      <p:ext uri="{BB962C8B-B14F-4D97-AF65-F5344CB8AC3E}">
        <p14:creationId xmlns:p14="http://schemas.microsoft.com/office/powerpoint/2010/main" val="23263297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41501</TotalTime>
  <Words>1746</Words>
  <Application>Microsoft Macintosh PowerPoint</Application>
  <PresentationFormat>Widescreen</PresentationFormat>
  <Paragraphs>342</Paragraphs>
  <Slides>41</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Avenir Next</vt:lpstr>
      <vt:lpstr>Avenir Next Demi Bold</vt:lpstr>
      <vt:lpstr>Calibri</vt:lpstr>
      <vt:lpstr>Office Theme</vt:lpstr>
      <vt:lpstr>HudsonAlpha BioTrain Computational Bootcamp</vt:lpstr>
      <vt:lpstr>About James Lawlor</vt:lpstr>
      <vt:lpstr>Why seek genetic diagnoses?</vt:lpstr>
      <vt:lpstr>Disease-gene relationships are critical to scientific advancement &amp; treatment</vt:lpstr>
      <vt:lpstr>Disease-gene relationships are critical to scientific advancement &amp; treatment</vt:lpstr>
      <vt:lpstr>PowerPoint Presentation</vt:lpstr>
      <vt:lpstr>SouthSeq: Genomic Diagnoses for Newborns</vt:lpstr>
      <vt:lpstr>Genome Sequencing (Short Read)</vt:lpstr>
      <vt:lpstr>Result: Millions of variants for each person</vt:lpstr>
      <vt:lpstr>Best-understood variants alter proteins</vt:lpstr>
      <vt:lpstr>PowerPoint Presentation</vt:lpstr>
      <vt:lpstr>Our Goal: Increase Diagnoses</vt:lpstr>
      <vt:lpstr>Long-Read Sequencing</vt:lpstr>
      <vt:lpstr>Typical “Short Reads” – 150bp at a time</vt:lpstr>
      <vt:lpstr>Alignment to Reference Genome</vt:lpstr>
      <vt:lpstr>Benefits of Long-Read sequencing</vt:lpstr>
      <vt:lpstr>Repetitive Sequence Is Tough for Short Reads</vt:lpstr>
      <vt:lpstr>PacBio Circular Consensus Sequencing (CCS)</vt:lpstr>
      <vt:lpstr>What if we could get longer reads?</vt:lpstr>
      <vt:lpstr>Calls can be made in repeat expansion regions</vt:lpstr>
      <vt:lpstr>Calls can be made in repeat expansion regions</vt:lpstr>
      <vt:lpstr>Proband 4 has insertional-translocations affecting chr7 and chr9</vt:lpstr>
      <vt:lpstr>Proband 4 has a pericentric inversion and chromothripsis-like event affecting chr6</vt:lpstr>
      <vt:lpstr>Proband 4 has a pericentric inversion and chromothripsis-like event affecting chr6</vt:lpstr>
      <vt:lpstr>Analysis</vt:lpstr>
      <vt:lpstr>CODICEM is a variant analysis platform used by several researches at HudsonAlpha</vt:lpstr>
      <vt:lpstr>Variants are filtered by their characteristics</vt:lpstr>
      <vt:lpstr>A small set of high-impact variants is amenable to manual review</vt:lpstr>
      <vt:lpstr>Analysts review filtered variants for potential link to patient’s phenotype</vt:lpstr>
      <vt:lpstr>The Challenge</vt:lpstr>
      <vt:lpstr>Typical Day</vt:lpstr>
      <vt:lpstr>Critical Skills</vt:lpstr>
      <vt:lpstr>Summary</vt:lpstr>
      <vt:lpstr>Machine Learning</vt:lpstr>
      <vt:lpstr>Machine Learning</vt:lpstr>
      <vt:lpstr>Example: CADD</vt:lpstr>
      <vt:lpstr>Step 2: Collect Variant Data</vt:lpstr>
      <vt:lpstr>Step 1: Use evolutionary biology to find variants harmful to humans</vt:lpstr>
      <vt:lpstr>Combined Annotation-Dependent Depletion</vt:lpstr>
      <vt:lpstr>PowerPoint Presentation</vt:lpstr>
      <vt:lpstr>Protein-altering variants have high CADD score</vt:lpstr>
    </vt:vector>
  </TitlesOfParts>
  <Company>HudsonAlpha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Shannon Miller</dc:creator>
  <cp:lastModifiedBy>James Lawlor</cp:lastModifiedBy>
  <cp:revision>188</cp:revision>
  <dcterms:created xsi:type="dcterms:W3CDTF">2014-08-01T20:57:50Z</dcterms:created>
  <dcterms:modified xsi:type="dcterms:W3CDTF">2022-06-01T21:24:08Z</dcterms:modified>
</cp:coreProperties>
</file>